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8.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12.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2" r:id="rId5"/>
    <p:sldId id="260" r:id="rId6"/>
    <p:sldId id="261" r:id="rId7"/>
    <p:sldId id="259" r:id="rId8"/>
    <p:sldId id="262" r:id="rId9"/>
    <p:sldId id="263" r:id="rId10"/>
    <p:sldId id="290" r:id="rId11"/>
    <p:sldId id="291" r:id="rId12"/>
    <p:sldId id="293" r:id="rId13"/>
    <p:sldId id="264" r:id="rId14"/>
    <p:sldId id="265" r:id="rId15"/>
    <p:sldId id="266" r:id="rId16"/>
    <p:sldId id="267" r:id="rId17"/>
    <p:sldId id="268" r:id="rId18"/>
    <p:sldId id="269" r:id="rId19"/>
    <p:sldId id="270" r:id="rId20"/>
    <p:sldId id="271" r:id="rId21"/>
    <p:sldId id="294" r:id="rId22"/>
    <p:sldId id="295" r:id="rId23"/>
    <p:sldId id="296" r:id="rId24"/>
    <p:sldId id="276" r:id="rId25"/>
    <p:sldId id="277" r:id="rId26"/>
    <p:sldId id="278" r:id="rId27"/>
    <p:sldId id="279" r:id="rId28"/>
    <p:sldId id="280" r:id="rId29"/>
    <p:sldId id="297" r:id="rId30"/>
    <p:sldId id="273" r:id="rId31"/>
    <p:sldId id="298" r:id="rId32"/>
    <p:sldId id="274" r:id="rId33"/>
    <p:sldId id="275" r:id="rId34"/>
    <p:sldId id="281" r:id="rId35"/>
    <p:sldId id="282" r:id="rId36"/>
    <p:sldId id="283" r:id="rId37"/>
    <p:sldId id="300" r:id="rId38"/>
    <p:sldId id="284" r:id="rId39"/>
    <p:sldId id="285" r:id="rId40"/>
    <p:sldId id="325" r:id="rId41"/>
    <p:sldId id="327" r:id="rId42"/>
    <p:sldId id="328" r:id="rId43"/>
    <p:sldId id="329" r:id="rId44"/>
    <p:sldId id="330" r:id="rId45"/>
    <p:sldId id="331" r:id="rId46"/>
    <p:sldId id="332" r:id="rId47"/>
    <p:sldId id="334" r:id="rId48"/>
    <p:sldId id="335" r:id="rId49"/>
    <p:sldId id="304" r:id="rId50"/>
    <p:sldId id="305" r:id="rId51"/>
    <p:sldId id="306" r:id="rId52"/>
    <p:sldId id="307" r:id="rId53"/>
    <p:sldId id="308" r:id="rId54"/>
    <p:sldId id="309" r:id="rId55"/>
    <p:sldId id="311" r:id="rId56"/>
    <p:sldId id="312" r:id="rId57"/>
    <p:sldId id="313" r:id="rId58"/>
    <p:sldId id="314" r:id="rId59"/>
    <p:sldId id="319" r:id="rId60"/>
    <p:sldId id="320" r:id="rId61"/>
    <p:sldId id="315" r:id="rId62"/>
    <p:sldId id="316" r:id="rId63"/>
    <p:sldId id="318" r:id="rId64"/>
    <p:sldId id="337" r:id="rId65"/>
    <p:sldId id="338" r:id="rId66"/>
    <p:sldId id="339" r:id="rId67"/>
    <p:sldId id="340" r:id="rId68"/>
    <p:sldId id="342" r:id="rId69"/>
    <p:sldId id="343" r:id="rId70"/>
    <p:sldId id="344"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26F6D-3546-4281-8733-578F05BE39CC}"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49429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6F6D-3546-4281-8733-578F05BE39CC}"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91928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6F6D-3546-4281-8733-578F05BE39CC}"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325996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26F6D-3546-4281-8733-578F05BE39CC}"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3204202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26F6D-3546-4281-8733-578F05BE39CC}" type="datetimeFigureOut">
              <a:rPr lang="en-US" smtClean="0"/>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362452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26F6D-3546-4281-8733-578F05BE39CC}"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419822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26F6D-3546-4281-8733-578F05BE39CC}" type="datetimeFigureOut">
              <a:rPr lang="en-US" smtClean="0"/>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382438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6F6D-3546-4281-8733-578F05BE39CC}" type="datetimeFigureOut">
              <a:rPr lang="en-US" smtClean="0"/>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419297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26F6D-3546-4281-8733-578F05BE39CC}" type="datetimeFigureOut">
              <a:rPr lang="en-US" smtClean="0"/>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95246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6F6D-3546-4281-8733-578F05BE39CC}"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150472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26F6D-3546-4281-8733-578F05BE39CC}" type="datetimeFigureOut">
              <a:rPr lang="en-US" smtClean="0"/>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F7B92-D95F-4D70-9DD1-A5442707D4EA}" type="slidenum">
              <a:rPr lang="en-US" smtClean="0"/>
              <a:t>‹#›</a:t>
            </a:fld>
            <a:endParaRPr lang="en-US"/>
          </a:p>
        </p:txBody>
      </p:sp>
    </p:spTree>
    <p:extLst>
      <p:ext uri="{BB962C8B-B14F-4D97-AF65-F5344CB8AC3E}">
        <p14:creationId xmlns:p14="http://schemas.microsoft.com/office/powerpoint/2010/main" val="227992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26F6D-3546-4281-8733-578F05BE39CC}" type="datetimeFigureOut">
              <a:rPr lang="en-US" smtClean="0"/>
              <a:t>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F7B92-D95F-4D70-9DD1-A5442707D4EA}" type="slidenum">
              <a:rPr lang="en-US" smtClean="0"/>
              <a:t>‹#›</a:t>
            </a:fld>
            <a:endParaRPr lang="en-US"/>
          </a:p>
        </p:txBody>
      </p:sp>
    </p:spTree>
    <p:extLst>
      <p:ext uri="{BB962C8B-B14F-4D97-AF65-F5344CB8AC3E}">
        <p14:creationId xmlns:p14="http://schemas.microsoft.com/office/powerpoint/2010/main" val="274458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67.emf"/><Relationship Id="rId1" Type="http://schemas.openxmlformats.org/officeDocument/2006/relationships/slideLayout" Target="../slideLayouts/slideLayout7.xml"/><Relationship Id="rId4" Type="http://schemas.openxmlformats.org/officeDocument/2006/relationships/image" Target="../media/image550.png"/></Relationships>
</file>

<file path=ppt/slides/_rels/slide3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0.png"/><Relationship Id="rId7" Type="http://schemas.openxmlformats.org/officeDocument/2006/relationships/image" Target="../media/image75.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47.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 Id="rId9" Type="http://schemas.openxmlformats.org/officeDocument/2006/relationships/image" Target="../media/image115.png"/></Relationships>
</file>

<file path=ppt/slides/_rels/slide4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49.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24.png"/><Relationship Id="rId1" Type="http://schemas.openxmlformats.org/officeDocument/2006/relationships/slideLayout" Target="../slideLayouts/slideLayout7.xml"/><Relationship Id="rId4" Type="http://schemas.openxmlformats.org/officeDocument/2006/relationships/image" Target="../media/image950.png"/></Relationships>
</file>

<file path=ppt/slides/_rels/slide5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980.png"/></Relationships>
</file>

<file path=ppt/slides/_rels/slide5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0.png"/><Relationship Id="rId2" Type="http://schemas.openxmlformats.org/officeDocument/2006/relationships/image" Target="../media/image13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106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6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6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66.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8.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68.emf"/><Relationship Id="rId1" Type="http://schemas.openxmlformats.org/officeDocument/2006/relationships/slideLayout" Target="../slideLayouts/slideLayout7.xml"/><Relationship Id="rId5" Type="http://schemas.openxmlformats.org/officeDocument/2006/relationships/image" Target="../media/image161.emf"/><Relationship Id="rId4" Type="http://schemas.openxmlformats.org/officeDocument/2006/relationships/image" Target="../media/image160.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Electric Circuits and Components </a:t>
            </a:r>
            <a:endParaRPr lang="en-US" b="1" dirty="0">
              <a:solidFill>
                <a:srgbClr val="FF0000"/>
              </a:solidFill>
            </a:endParaRPr>
          </a:p>
        </p:txBody>
      </p:sp>
      <p:sp>
        <p:nvSpPr>
          <p:cNvPr id="3" name="Subtitle 2"/>
          <p:cNvSpPr>
            <a:spLocks noGrp="1"/>
          </p:cNvSpPr>
          <p:nvPr>
            <p:ph type="subTitle" idx="1"/>
          </p:nvPr>
        </p:nvSpPr>
        <p:spPr/>
        <p:txBody>
          <a:bodyPr>
            <a:normAutofit/>
          </a:bodyPr>
          <a:lstStyle/>
          <a:p>
            <a:r>
              <a:rPr lang="tr-TR" sz="3600" dirty="0" smtClean="0">
                <a:solidFill>
                  <a:srgbClr val="0070C0"/>
                </a:solidFill>
              </a:rPr>
              <a:t>Chapter #1</a:t>
            </a:r>
            <a:endParaRPr lang="en-US" sz="3600" dirty="0">
              <a:solidFill>
                <a:srgbClr val="0070C0"/>
              </a:solidFill>
            </a:endParaRPr>
          </a:p>
        </p:txBody>
      </p:sp>
    </p:spTree>
    <p:extLst>
      <p:ext uri="{BB962C8B-B14F-4D97-AF65-F5344CB8AC3E}">
        <p14:creationId xmlns:p14="http://schemas.microsoft.com/office/powerpoint/2010/main" val="1842797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8192" y="759855"/>
            <a:ext cx="8867385" cy="5148396"/>
          </a:xfrm>
          <a:prstGeom prst="rect">
            <a:avLst/>
          </a:prstGeom>
        </p:spPr>
      </p:pic>
    </p:spTree>
    <p:extLst>
      <p:ext uri="{BB962C8B-B14F-4D97-AF65-F5344CB8AC3E}">
        <p14:creationId xmlns:p14="http://schemas.microsoft.com/office/powerpoint/2010/main" val="34978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739" y="195236"/>
            <a:ext cx="8491202" cy="5664988"/>
          </a:xfrm>
          <a:prstGeom prst="rect">
            <a:avLst/>
          </a:prstGeom>
        </p:spPr>
      </p:pic>
    </p:spTree>
    <p:extLst>
      <p:ext uri="{BB962C8B-B14F-4D97-AF65-F5344CB8AC3E}">
        <p14:creationId xmlns:p14="http://schemas.microsoft.com/office/powerpoint/2010/main" val="314905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8500" y="245014"/>
            <a:ext cx="7083381" cy="6423795"/>
          </a:xfrm>
          <a:prstGeom prst="rect">
            <a:avLst/>
          </a:prstGeom>
        </p:spPr>
      </p:pic>
    </p:spTree>
    <p:extLst>
      <p:ext uri="{BB962C8B-B14F-4D97-AF65-F5344CB8AC3E}">
        <p14:creationId xmlns:p14="http://schemas.microsoft.com/office/powerpoint/2010/main" val="55927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99" y="217798"/>
            <a:ext cx="5756256" cy="584775"/>
          </a:xfrm>
          <a:prstGeom prst="rect">
            <a:avLst/>
          </a:prstGeom>
        </p:spPr>
        <p:txBody>
          <a:bodyPr wrap="none">
            <a:spAutoFit/>
          </a:bodyPr>
          <a:lstStyle/>
          <a:p>
            <a:r>
              <a:rPr lang="tr-TR" sz="3200" b="1" dirty="0" smtClean="0">
                <a:solidFill>
                  <a:srgbClr val="0070C0"/>
                </a:solidFill>
              </a:rPr>
              <a:t>1</a:t>
            </a:r>
            <a:r>
              <a:rPr lang="en-US" sz="3200" b="1" dirty="0" smtClean="0">
                <a:solidFill>
                  <a:srgbClr val="0070C0"/>
                </a:solidFill>
              </a:rPr>
              <a:t>.2 </a:t>
            </a:r>
            <a:r>
              <a:rPr lang="en-US" sz="3200" b="1" dirty="0" smtClean="0">
                <a:solidFill>
                  <a:srgbClr val="FF0000"/>
                </a:solidFill>
              </a:rPr>
              <a:t>BASIC ELECTRICAL ELEMENTS</a:t>
            </a:r>
            <a:endParaRPr lang="en-US" sz="3200" b="1" dirty="0">
              <a:solidFill>
                <a:srgbClr val="FF0000"/>
              </a:solidFill>
            </a:endParaRPr>
          </a:p>
        </p:txBody>
      </p:sp>
      <p:sp>
        <p:nvSpPr>
          <p:cNvPr id="3" name="Rectangle 2"/>
          <p:cNvSpPr/>
          <p:nvPr/>
        </p:nvSpPr>
        <p:spPr>
          <a:xfrm>
            <a:off x="160099" y="1028961"/>
            <a:ext cx="11585433" cy="2400657"/>
          </a:xfrm>
          <a:prstGeom prst="rect">
            <a:avLst/>
          </a:prstGeom>
        </p:spPr>
        <p:txBody>
          <a:bodyPr wrap="square">
            <a:spAutoFit/>
          </a:bodyPr>
          <a:lstStyle/>
          <a:p>
            <a:pPr algn="just">
              <a:lnSpc>
                <a:spcPct val="150000"/>
              </a:lnSpc>
            </a:pPr>
            <a:r>
              <a:rPr lang="en-US" sz="2000" b="1" dirty="0" smtClean="0"/>
              <a:t>There are three basic passive electrical elements: </a:t>
            </a:r>
            <a:endParaRPr lang="tr-TR" sz="2000" b="1" dirty="0" smtClean="0"/>
          </a:p>
          <a:p>
            <a:pPr algn="just">
              <a:lnSpc>
                <a:spcPct val="150000"/>
              </a:lnSpc>
            </a:pPr>
            <a:r>
              <a:rPr lang="tr-TR" sz="2000" b="1" dirty="0" smtClean="0"/>
              <a:t>	</a:t>
            </a:r>
            <a:r>
              <a:rPr lang="en-US" sz="2000" b="1" dirty="0" smtClean="0"/>
              <a:t>the </a:t>
            </a:r>
            <a:r>
              <a:rPr lang="en-US" sz="2000" b="1" dirty="0" smtClean="0">
                <a:solidFill>
                  <a:srgbClr val="FF0000"/>
                </a:solidFill>
              </a:rPr>
              <a:t>resistor </a:t>
            </a:r>
            <a:r>
              <a:rPr lang="en-US" sz="2000" b="1" dirty="0" smtClean="0"/>
              <a:t>( R ) , </a:t>
            </a:r>
            <a:endParaRPr lang="tr-TR" sz="2000" b="1" dirty="0" smtClean="0"/>
          </a:p>
          <a:p>
            <a:pPr algn="just">
              <a:lnSpc>
                <a:spcPct val="150000"/>
              </a:lnSpc>
            </a:pPr>
            <a:r>
              <a:rPr lang="tr-TR" sz="2000" b="1" dirty="0">
                <a:solidFill>
                  <a:srgbClr val="FF0000"/>
                </a:solidFill>
              </a:rPr>
              <a:t>	</a:t>
            </a:r>
            <a:r>
              <a:rPr lang="tr-TR" sz="2000" b="1" dirty="0" smtClean="0">
                <a:solidFill>
                  <a:srgbClr val="FF0000"/>
                </a:solidFill>
              </a:rPr>
              <a:t>	</a:t>
            </a:r>
            <a:r>
              <a:rPr lang="en-US" sz="2000" b="1" dirty="0" smtClean="0">
                <a:solidFill>
                  <a:srgbClr val="FF0000"/>
                </a:solidFill>
              </a:rPr>
              <a:t>capacitor</a:t>
            </a:r>
            <a:r>
              <a:rPr lang="en-US" sz="2000" b="1" dirty="0" smtClean="0"/>
              <a:t> ( C ), </a:t>
            </a:r>
            <a:r>
              <a:rPr lang="tr-TR" sz="2000" b="1" dirty="0" smtClean="0"/>
              <a:t> </a:t>
            </a:r>
            <a:r>
              <a:rPr lang="en-US" sz="2000" b="1" dirty="0" smtClean="0"/>
              <a:t>and </a:t>
            </a:r>
            <a:r>
              <a:rPr lang="tr-TR" sz="2000" b="1" dirty="0" smtClean="0"/>
              <a:t> </a:t>
            </a:r>
          </a:p>
          <a:p>
            <a:pPr algn="just">
              <a:lnSpc>
                <a:spcPct val="150000"/>
              </a:lnSpc>
            </a:pPr>
            <a:r>
              <a:rPr lang="tr-TR" sz="2000" b="1" dirty="0">
                <a:solidFill>
                  <a:srgbClr val="FF0000"/>
                </a:solidFill>
              </a:rPr>
              <a:t>	</a:t>
            </a:r>
            <a:r>
              <a:rPr lang="tr-TR" sz="2000" b="1" dirty="0" smtClean="0">
                <a:solidFill>
                  <a:srgbClr val="FF0000"/>
                </a:solidFill>
              </a:rPr>
              <a:t>			</a:t>
            </a:r>
            <a:r>
              <a:rPr lang="en-US" sz="2000" b="1" dirty="0" smtClean="0">
                <a:solidFill>
                  <a:srgbClr val="FF0000"/>
                </a:solidFill>
              </a:rPr>
              <a:t>inductor</a:t>
            </a:r>
            <a:r>
              <a:rPr lang="en-US" sz="2000" b="1" dirty="0" smtClean="0"/>
              <a:t> ( L ). </a:t>
            </a:r>
            <a:endParaRPr lang="tr-TR" sz="2000" b="1" dirty="0"/>
          </a:p>
          <a:p>
            <a:pPr algn="just">
              <a:lnSpc>
                <a:spcPct val="150000"/>
              </a:lnSpc>
            </a:pPr>
            <a:r>
              <a:rPr lang="en-US" sz="2000" b="1" dirty="0" smtClean="0"/>
              <a:t>Passive elements require no additional power supply, unlike active devices such as integrated circuits</a:t>
            </a:r>
            <a:r>
              <a:rPr lang="en-US" sz="2000" dirty="0" smtClean="0"/>
              <a:t>.</a:t>
            </a:r>
            <a:endParaRPr lang="en-US" sz="2000" dirty="0"/>
          </a:p>
        </p:txBody>
      </p:sp>
      <p:pic>
        <p:nvPicPr>
          <p:cNvPr id="5" name="Picture 4"/>
          <p:cNvPicPr>
            <a:picLocks noChangeAspect="1"/>
          </p:cNvPicPr>
          <p:nvPr/>
        </p:nvPicPr>
        <p:blipFill>
          <a:blip r:embed="rId2"/>
          <a:stretch>
            <a:fillRect/>
          </a:stretch>
        </p:blipFill>
        <p:spPr>
          <a:xfrm>
            <a:off x="2051418" y="3429618"/>
            <a:ext cx="8021315" cy="3319165"/>
          </a:xfrm>
          <a:prstGeom prst="rect">
            <a:avLst/>
          </a:prstGeom>
        </p:spPr>
      </p:pic>
    </p:spTree>
    <p:extLst>
      <p:ext uri="{BB962C8B-B14F-4D97-AF65-F5344CB8AC3E}">
        <p14:creationId xmlns:p14="http://schemas.microsoft.com/office/powerpoint/2010/main" val="351755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371" y="313423"/>
            <a:ext cx="2257093" cy="584775"/>
          </a:xfrm>
          <a:prstGeom prst="rect">
            <a:avLst/>
          </a:prstGeom>
        </p:spPr>
        <p:txBody>
          <a:bodyPr wrap="none">
            <a:spAutoFit/>
          </a:bodyPr>
          <a:lstStyle/>
          <a:p>
            <a:r>
              <a:rPr lang="tr-TR" sz="3200" b="1" dirty="0" smtClean="0">
                <a:solidFill>
                  <a:srgbClr val="0070C0"/>
                </a:solidFill>
              </a:rPr>
              <a:t>1</a:t>
            </a:r>
            <a:r>
              <a:rPr lang="en-US" sz="3200" b="1" dirty="0" smtClean="0">
                <a:solidFill>
                  <a:srgbClr val="0070C0"/>
                </a:solidFill>
              </a:rPr>
              <a:t>.2 </a:t>
            </a:r>
            <a:r>
              <a:rPr lang="en-US" sz="3200" b="1" dirty="0" smtClean="0">
                <a:solidFill>
                  <a:srgbClr val="FF0000"/>
                </a:solidFill>
              </a:rPr>
              <a:t>Resistor</a:t>
            </a:r>
            <a:r>
              <a:rPr lang="en-US" sz="3200" dirty="0" smtClean="0"/>
              <a:t> </a:t>
            </a:r>
            <a:endParaRPr lang="en-US" sz="3200" dirty="0"/>
          </a:p>
        </p:txBody>
      </p:sp>
      <p:sp>
        <p:nvSpPr>
          <p:cNvPr id="3" name="Rectangle 2"/>
          <p:cNvSpPr/>
          <p:nvPr/>
        </p:nvSpPr>
        <p:spPr>
          <a:xfrm>
            <a:off x="382072" y="898198"/>
            <a:ext cx="11479369" cy="1938992"/>
          </a:xfrm>
          <a:prstGeom prst="rect">
            <a:avLst/>
          </a:prstGeom>
        </p:spPr>
        <p:txBody>
          <a:bodyPr wrap="square">
            <a:spAutoFit/>
          </a:bodyPr>
          <a:lstStyle/>
          <a:p>
            <a:pPr>
              <a:lnSpc>
                <a:spcPct val="150000"/>
              </a:lnSpc>
            </a:pPr>
            <a:r>
              <a:rPr lang="en-US" sz="2000" b="1" dirty="0"/>
              <a:t>Your first exploration into the world of electronics components will invariably include the humble resistor. This component is by far the simplest – a resistor </a:t>
            </a:r>
            <a:r>
              <a:rPr lang="en-US" sz="2000" b="1" dirty="0">
                <a:solidFill>
                  <a:srgbClr val="FF0000"/>
                </a:solidFill>
              </a:rPr>
              <a:t>impedes </a:t>
            </a:r>
            <a:r>
              <a:rPr lang="en-US" sz="2000" b="1" dirty="0"/>
              <a:t>the flow of current. A resistor is a dissipative element that converts electrical energy into </a:t>
            </a:r>
            <a:r>
              <a:rPr lang="en-US" sz="2000" b="1" dirty="0">
                <a:solidFill>
                  <a:srgbClr val="FF0000"/>
                </a:solidFill>
              </a:rPr>
              <a:t>heat</a:t>
            </a:r>
            <a:r>
              <a:rPr lang="en-US" sz="2000" b="1" dirty="0" smtClean="0"/>
              <a:t>.</a:t>
            </a:r>
            <a:r>
              <a:rPr lang="tr-TR" sz="2000" b="1" dirty="0" smtClean="0"/>
              <a:t> </a:t>
            </a:r>
            <a:r>
              <a:rPr lang="en-US" sz="2000" b="1" dirty="0">
                <a:solidFill>
                  <a:srgbClr val="FF0000"/>
                </a:solidFill>
              </a:rPr>
              <a:t>Ohm’s </a:t>
            </a:r>
            <a:r>
              <a:rPr lang="en-US" sz="2000" b="1" dirty="0" smtClean="0">
                <a:solidFill>
                  <a:srgbClr val="FF0000"/>
                </a:solidFill>
              </a:rPr>
              <a:t>law </a:t>
            </a:r>
            <a:r>
              <a:rPr lang="en-US" sz="2000" b="1" dirty="0"/>
              <a:t>defines the voltage-current characteristic of an ideal resistor:</a:t>
            </a:r>
          </a:p>
        </p:txBody>
      </p:sp>
      <p:pic>
        <p:nvPicPr>
          <p:cNvPr id="4" name="Picture 3"/>
          <p:cNvPicPr>
            <a:picLocks noChangeAspect="1"/>
          </p:cNvPicPr>
          <p:nvPr/>
        </p:nvPicPr>
        <p:blipFill>
          <a:blip r:embed="rId2"/>
          <a:stretch>
            <a:fillRect/>
          </a:stretch>
        </p:blipFill>
        <p:spPr>
          <a:xfrm>
            <a:off x="1007034" y="3189399"/>
            <a:ext cx="1343025" cy="1276350"/>
          </a:xfrm>
          <a:prstGeom prst="rect">
            <a:avLst/>
          </a:prstGeom>
        </p:spPr>
      </p:pic>
      <p:sp>
        <p:nvSpPr>
          <p:cNvPr id="5" name="Rectangle 4"/>
          <p:cNvSpPr/>
          <p:nvPr/>
        </p:nvSpPr>
        <p:spPr>
          <a:xfrm>
            <a:off x="618184" y="4865664"/>
            <a:ext cx="10474817" cy="967957"/>
          </a:xfrm>
          <a:prstGeom prst="rect">
            <a:avLst/>
          </a:prstGeom>
        </p:spPr>
        <p:txBody>
          <a:bodyPr wrap="square">
            <a:spAutoFit/>
          </a:bodyPr>
          <a:lstStyle/>
          <a:p>
            <a:pPr algn="just">
              <a:lnSpc>
                <a:spcPct val="150000"/>
              </a:lnSpc>
            </a:pPr>
            <a:r>
              <a:rPr lang="en-US" sz="2000" b="1" dirty="0"/>
              <a:t>where V is the </a:t>
            </a:r>
            <a:r>
              <a:rPr lang="en-US" sz="2000" b="1" dirty="0">
                <a:solidFill>
                  <a:srgbClr val="FF0000"/>
                </a:solidFill>
              </a:rPr>
              <a:t>potential difference </a:t>
            </a:r>
            <a:r>
              <a:rPr lang="en-US" sz="2000" b="1" dirty="0"/>
              <a:t>across resistor R and I is the </a:t>
            </a:r>
            <a:r>
              <a:rPr lang="en-US" sz="2000" b="1" dirty="0">
                <a:solidFill>
                  <a:srgbClr val="FF0000"/>
                </a:solidFill>
              </a:rPr>
              <a:t>current flow through </a:t>
            </a:r>
            <a:r>
              <a:rPr lang="en-US" sz="2000" b="1" dirty="0"/>
              <a:t>the resistor R. The unit of resistor is </a:t>
            </a:r>
            <a:r>
              <a:rPr lang="tr-TR" sz="2000" b="1" dirty="0" smtClean="0">
                <a:solidFill>
                  <a:srgbClr val="FF0000"/>
                </a:solidFill>
              </a:rPr>
              <a:t>o</a:t>
            </a:r>
            <a:r>
              <a:rPr lang="en-US" sz="2000" b="1" dirty="0" err="1" smtClean="0">
                <a:solidFill>
                  <a:srgbClr val="FF0000"/>
                </a:solidFill>
              </a:rPr>
              <a:t>hm</a:t>
            </a:r>
            <a:r>
              <a:rPr lang="en-US" sz="2000" b="1" dirty="0" smtClean="0">
                <a:solidFill>
                  <a:srgbClr val="FF0000"/>
                </a:solidFill>
              </a:rPr>
              <a:t> </a:t>
            </a:r>
            <a:r>
              <a:rPr lang="en-US" sz="2000" b="1" dirty="0"/>
              <a:t>and we show it by the symbol Ω</a:t>
            </a:r>
          </a:p>
        </p:txBody>
      </p:sp>
      <p:pic>
        <p:nvPicPr>
          <p:cNvPr id="6" name="Picture 5"/>
          <p:cNvPicPr>
            <a:picLocks noChangeAspect="1"/>
          </p:cNvPicPr>
          <p:nvPr/>
        </p:nvPicPr>
        <p:blipFill>
          <a:blip r:embed="rId3"/>
          <a:stretch>
            <a:fillRect/>
          </a:stretch>
        </p:blipFill>
        <p:spPr>
          <a:xfrm>
            <a:off x="5855592" y="2855889"/>
            <a:ext cx="4238625" cy="2009775"/>
          </a:xfrm>
          <a:prstGeom prst="rect">
            <a:avLst/>
          </a:prstGeom>
        </p:spPr>
      </p:pic>
      <p:sp>
        <p:nvSpPr>
          <p:cNvPr id="7" name="Right Arrow 6"/>
          <p:cNvSpPr/>
          <p:nvPr/>
        </p:nvSpPr>
        <p:spPr>
          <a:xfrm>
            <a:off x="2811858" y="3554569"/>
            <a:ext cx="2365449" cy="51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58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404" y="246726"/>
            <a:ext cx="10577850" cy="2400657"/>
          </a:xfrm>
          <a:prstGeom prst="rect">
            <a:avLst/>
          </a:prstGeom>
        </p:spPr>
        <p:txBody>
          <a:bodyPr wrap="square">
            <a:spAutoFit/>
          </a:bodyPr>
          <a:lstStyle/>
          <a:p>
            <a:pPr algn="just">
              <a:lnSpc>
                <a:spcPct val="150000"/>
              </a:lnSpc>
            </a:pPr>
            <a:r>
              <a:rPr lang="en-US" sz="2000" b="1" dirty="0"/>
              <a:t>Resistance is a material property whose value </a:t>
            </a:r>
            <a:r>
              <a:rPr lang="en-US" sz="2000" b="1" dirty="0" smtClean="0"/>
              <a:t>is </a:t>
            </a:r>
            <a:r>
              <a:rPr lang="en-US" sz="2000" b="1" dirty="0"/>
              <a:t>the slope of the resistor’s voltage-current </a:t>
            </a:r>
            <a:r>
              <a:rPr lang="en-US" sz="2000" b="1" dirty="0" smtClean="0"/>
              <a:t>curve</a:t>
            </a:r>
            <a:r>
              <a:rPr lang="tr-TR" sz="2000" b="1" dirty="0" smtClean="0"/>
              <a:t>.</a:t>
            </a:r>
            <a:r>
              <a:rPr lang="en-US" sz="2000" b="1" dirty="0"/>
              <a:t> For an ideal </a:t>
            </a:r>
            <a:r>
              <a:rPr lang="en-US" sz="2000" b="1" dirty="0" smtClean="0"/>
              <a:t>resistor</a:t>
            </a:r>
            <a:r>
              <a:rPr lang="en-US" sz="2000" b="1" dirty="0"/>
              <a:t>, the voltage-current relationship is linear, and the resistance is constant. </a:t>
            </a:r>
            <a:r>
              <a:rPr lang="en-US" sz="2000" b="1" dirty="0" smtClean="0"/>
              <a:t>However</a:t>
            </a:r>
            <a:r>
              <a:rPr lang="en-US" sz="2000" b="1" dirty="0"/>
              <a:t>, real resistors are typically </a:t>
            </a:r>
            <a:r>
              <a:rPr lang="en-US" sz="2000" b="1" dirty="0">
                <a:solidFill>
                  <a:srgbClr val="FF0000"/>
                </a:solidFill>
              </a:rPr>
              <a:t>nonlinear due to temperature effects</a:t>
            </a:r>
            <a:r>
              <a:rPr lang="en-US" sz="2000" b="1" dirty="0"/>
              <a:t>. As the current increases, temperature increases resulting in higher resistance. Also a real resistor has a limited power dissipation capability designated </a:t>
            </a:r>
            <a:r>
              <a:rPr lang="en-US" sz="2000" b="1" dirty="0">
                <a:solidFill>
                  <a:srgbClr val="FF0000"/>
                </a:solidFill>
              </a:rPr>
              <a:t>in </a:t>
            </a:r>
            <a:r>
              <a:rPr lang="en-US" sz="2000" b="1" dirty="0" smtClean="0">
                <a:solidFill>
                  <a:srgbClr val="FF0000"/>
                </a:solidFill>
              </a:rPr>
              <a:t>watts</a:t>
            </a:r>
            <a:r>
              <a:rPr lang="tr-TR" sz="2000" b="1" dirty="0" smtClean="0">
                <a:solidFill>
                  <a:srgbClr val="FF0000"/>
                </a:solidFill>
              </a:rPr>
              <a:t> </a:t>
            </a:r>
            <a:r>
              <a:rPr lang="tr-TR" sz="2000" b="1" dirty="0" smtClean="0"/>
              <a:t>(</a:t>
            </a:r>
            <a:r>
              <a:rPr lang="tr-TR" sz="2000" b="1" dirty="0" smtClean="0">
                <a:solidFill>
                  <a:srgbClr val="FF0000"/>
                </a:solidFill>
              </a:rPr>
              <a:t>W</a:t>
            </a:r>
            <a:r>
              <a:rPr lang="tr-TR" sz="2000" b="1" dirty="0" smtClean="0"/>
              <a:t>)</a:t>
            </a:r>
            <a:r>
              <a:rPr lang="en-US" sz="2000" b="1" dirty="0" smtClean="0"/>
              <a:t>, </a:t>
            </a:r>
            <a:r>
              <a:rPr lang="en-US" sz="2000" b="1" dirty="0"/>
              <a:t>and it may fail when this limit is </a:t>
            </a:r>
            <a:r>
              <a:rPr lang="en-US" sz="2000" b="1" dirty="0" smtClean="0"/>
              <a:t>exceeded</a:t>
            </a:r>
            <a:r>
              <a:rPr lang="tr-TR" sz="2000" b="1" dirty="0" smtClean="0"/>
              <a:t>. </a:t>
            </a:r>
            <a:endParaRPr lang="en-US" sz="2000" b="1" dirty="0"/>
          </a:p>
        </p:txBody>
      </p:sp>
      <p:pic>
        <p:nvPicPr>
          <p:cNvPr id="3" name="Picture 2"/>
          <p:cNvPicPr>
            <a:picLocks noChangeAspect="1"/>
          </p:cNvPicPr>
          <p:nvPr/>
        </p:nvPicPr>
        <p:blipFill>
          <a:blip r:embed="rId2"/>
          <a:stretch>
            <a:fillRect/>
          </a:stretch>
        </p:blipFill>
        <p:spPr>
          <a:xfrm>
            <a:off x="2753462" y="3021438"/>
            <a:ext cx="7019925" cy="3390900"/>
          </a:xfrm>
          <a:prstGeom prst="rect">
            <a:avLst/>
          </a:prstGeom>
        </p:spPr>
      </p:pic>
    </p:spTree>
    <p:extLst>
      <p:ext uri="{BB962C8B-B14F-4D97-AF65-F5344CB8AC3E}">
        <p14:creationId xmlns:p14="http://schemas.microsoft.com/office/powerpoint/2010/main" val="74714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3" y="178955"/>
            <a:ext cx="11672551" cy="1015663"/>
          </a:xfrm>
          <a:prstGeom prst="rect">
            <a:avLst/>
          </a:prstGeom>
        </p:spPr>
        <p:txBody>
          <a:bodyPr wrap="square">
            <a:spAutoFit/>
          </a:bodyPr>
          <a:lstStyle/>
          <a:p>
            <a:pPr algn="just">
              <a:lnSpc>
                <a:spcPct val="150000"/>
              </a:lnSpc>
            </a:pPr>
            <a:r>
              <a:rPr lang="en-US" sz="2000" b="1" dirty="0"/>
              <a:t>If a resistor’s material is homogeneous and has a constant cross-sectional </a:t>
            </a:r>
            <a:r>
              <a:rPr lang="en-US" sz="2000" b="1" dirty="0" smtClean="0"/>
              <a:t>area</a:t>
            </a:r>
            <a:r>
              <a:rPr lang="en-US" sz="2000" b="1" dirty="0"/>
              <a:t>, such as the cylindrical wire illustrated in Figure </a:t>
            </a:r>
            <a:r>
              <a:rPr lang="tr-TR" sz="2000" b="1" dirty="0" smtClean="0"/>
              <a:t>1</a:t>
            </a:r>
            <a:r>
              <a:rPr lang="en-US" sz="2000" b="1" dirty="0" smtClean="0"/>
              <a:t>.</a:t>
            </a:r>
            <a:r>
              <a:rPr lang="tr-TR" sz="2000" b="1" dirty="0" smtClean="0"/>
              <a:t>7</a:t>
            </a:r>
            <a:r>
              <a:rPr lang="en-US" sz="2000" b="1" dirty="0" smtClean="0"/>
              <a:t> </a:t>
            </a:r>
            <a:r>
              <a:rPr lang="en-US" sz="2000" b="1" dirty="0"/>
              <a:t>, then the resistance is </a:t>
            </a:r>
            <a:r>
              <a:rPr lang="en-US" sz="2000" b="1" dirty="0" smtClean="0"/>
              <a:t>given by</a:t>
            </a:r>
            <a:r>
              <a:rPr lang="tr-TR" sz="2000" b="1" dirty="0" smtClean="0"/>
              <a:t>;</a:t>
            </a:r>
            <a:endParaRPr lang="en-US" sz="2000" b="1" dirty="0"/>
          </a:p>
        </p:txBody>
      </p:sp>
      <p:pic>
        <p:nvPicPr>
          <p:cNvPr id="3" name="Picture 2"/>
          <p:cNvPicPr>
            <a:picLocks noChangeAspect="1"/>
          </p:cNvPicPr>
          <p:nvPr/>
        </p:nvPicPr>
        <p:blipFill>
          <a:blip r:embed="rId2"/>
          <a:stretch>
            <a:fillRect/>
          </a:stretch>
        </p:blipFill>
        <p:spPr>
          <a:xfrm>
            <a:off x="4800532" y="1098691"/>
            <a:ext cx="1886028" cy="1203156"/>
          </a:xfrm>
          <a:prstGeom prst="rect">
            <a:avLst/>
          </a:prstGeom>
        </p:spPr>
      </p:pic>
      <p:pic>
        <p:nvPicPr>
          <p:cNvPr id="4" name="Picture 3"/>
          <p:cNvPicPr>
            <a:picLocks noChangeAspect="1"/>
          </p:cNvPicPr>
          <p:nvPr/>
        </p:nvPicPr>
        <p:blipFill>
          <a:blip r:embed="rId3"/>
          <a:stretch>
            <a:fillRect/>
          </a:stretch>
        </p:blipFill>
        <p:spPr>
          <a:xfrm>
            <a:off x="7620479" y="1087409"/>
            <a:ext cx="3600450" cy="2428875"/>
          </a:xfrm>
          <a:prstGeom prst="rect">
            <a:avLst/>
          </a:prstGeom>
        </p:spPr>
      </p:pic>
      <p:grpSp>
        <p:nvGrpSpPr>
          <p:cNvPr id="7" name="Group 6"/>
          <p:cNvGrpSpPr/>
          <p:nvPr/>
        </p:nvGrpSpPr>
        <p:grpSpPr>
          <a:xfrm>
            <a:off x="266163" y="2155966"/>
            <a:ext cx="7358130" cy="1015663"/>
            <a:chOff x="266163" y="2439301"/>
            <a:chExt cx="7358130" cy="1015663"/>
          </a:xfrm>
        </p:grpSpPr>
        <p:sp>
          <p:nvSpPr>
            <p:cNvPr id="5" name="Rectangle 4"/>
            <p:cNvSpPr/>
            <p:nvPr/>
          </p:nvSpPr>
          <p:spPr>
            <a:xfrm>
              <a:off x="266163" y="2439301"/>
              <a:ext cx="7358130" cy="1015663"/>
            </a:xfrm>
            <a:prstGeom prst="rect">
              <a:avLst/>
            </a:prstGeom>
          </p:spPr>
          <p:txBody>
            <a:bodyPr wrap="square">
              <a:spAutoFit/>
            </a:bodyPr>
            <a:lstStyle/>
            <a:p>
              <a:pPr algn="just">
                <a:lnSpc>
                  <a:spcPct val="150000"/>
                </a:lnSpc>
              </a:pPr>
              <a:r>
                <a:rPr lang="en-US" sz="2000" b="1" dirty="0"/>
                <a:t>where </a:t>
              </a:r>
              <a:r>
                <a:rPr lang="tr-TR" sz="2000" b="1" dirty="0" smtClean="0"/>
                <a:t>     </a:t>
              </a:r>
              <a:r>
                <a:rPr lang="en-US" sz="2000" b="1" dirty="0" smtClean="0"/>
                <a:t> </a:t>
              </a:r>
              <a:r>
                <a:rPr lang="en-US" sz="2000" b="1" dirty="0"/>
                <a:t>is the resistivity, or specific resistance of the material; L is the wire length; </a:t>
              </a:r>
              <a:r>
                <a:rPr lang="en-US" sz="2000" b="1" dirty="0" smtClean="0"/>
                <a:t>and </a:t>
              </a:r>
              <a:r>
                <a:rPr lang="en-US" sz="2000" b="1" dirty="0"/>
                <a:t>A is the cross-sectional area. </a:t>
              </a:r>
            </a:p>
          </p:txBody>
        </p:sp>
        <p:pic>
          <p:nvPicPr>
            <p:cNvPr id="6" name="Picture 5"/>
            <p:cNvPicPr>
              <a:picLocks noChangeAspect="1"/>
            </p:cNvPicPr>
            <p:nvPr/>
          </p:nvPicPr>
          <p:blipFill>
            <a:blip r:embed="rId4"/>
            <a:stretch>
              <a:fillRect/>
            </a:stretch>
          </p:blipFill>
          <p:spPr>
            <a:xfrm>
              <a:off x="1086319" y="2585182"/>
              <a:ext cx="257175" cy="361950"/>
            </a:xfrm>
            <a:prstGeom prst="rect">
              <a:avLst/>
            </a:prstGeom>
          </p:spPr>
        </p:pic>
      </p:grpSp>
      <p:pic>
        <p:nvPicPr>
          <p:cNvPr id="8" name="Picture 7"/>
          <p:cNvPicPr>
            <a:picLocks noChangeAspect="1"/>
          </p:cNvPicPr>
          <p:nvPr/>
        </p:nvPicPr>
        <p:blipFill>
          <a:blip r:embed="rId5"/>
          <a:stretch>
            <a:fillRect/>
          </a:stretch>
        </p:blipFill>
        <p:spPr>
          <a:xfrm>
            <a:off x="2100060" y="3065171"/>
            <a:ext cx="5667639" cy="3593144"/>
          </a:xfrm>
          <a:prstGeom prst="rect">
            <a:avLst/>
          </a:prstGeom>
        </p:spPr>
      </p:pic>
    </p:spTree>
    <p:extLst>
      <p:ext uri="{BB962C8B-B14F-4D97-AF65-F5344CB8AC3E}">
        <p14:creationId xmlns:p14="http://schemas.microsoft.com/office/powerpoint/2010/main" val="2681965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012" y="758645"/>
            <a:ext cx="10502616" cy="5152758"/>
          </a:xfrm>
          <a:prstGeom prst="rect">
            <a:avLst/>
          </a:prstGeom>
        </p:spPr>
      </p:pic>
      <p:sp>
        <p:nvSpPr>
          <p:cNvPr id="3" name="TextBox 2"/>
          <p:cNvSpPr txBox="1"/>
          <p:nvPr/>
        </p:nvSpPr>
        <p:spPr>
          <a:xfrm>
            <a:off x="270456" y="141667"/>
            <a:ext cx="1854557" cy="461665"/>
          </a:xfrm>
          <a:prstGeom prst="rect">
            <a:avLst/>
          </a:prstGeom>
          <a:noFill/>
        </p:spPr>
        <p:txBody>
          <a:bodyPr wrap="square" rtlCol="0">
            <a:spAutoFit/>
          </a:bodyPr>
          <a:lstStyle/>
          <a:p>
            <a:r>
              <a:rPr lang="tr-TR" sz="2400" b="1" dirty="0" smtClean="0">
                <a:solidFill>
                  <a:srgbClr val="FF0000"/>
                </a:solidFill>
              </a:rPr>
              <a:t>Example</a:t>
            </a:r>
            <a:endParaRPr lang="en-US" sz="2400" b="1" dirty="0">
              <a:solidFill>
                <a:srgbClr val="FF0000"/>
              </a:solidFill>
            </a:endParaRPr>
          </a:p>
        </p:txBody>
      </p:sp>
    </p:spTree>
    <p:extLst>
      <p:ext uri="{BB962C8B-B14F-4D97-AF65-F5344CB8AC3E}">
        <p14:creationId xmlns:p14="http://schemas.microsoft.com/office/powerpoint/2010/main" val="147600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3822" y="536352"/>
            <a:ext cx="7496175" cy="3467100"/>
          </a:xfrm>
          <a:prstGeom prst="rect">
            <a:avLst/>
          </a:prstGeom>
        </p:spPr>
      </p:pic>
      <p:sp>
        <p:nvSpPr>
          <p:cNvPr id="3" name="Rectangle 2"/>
          <p:cNvSpPr/>
          <p:nvPr/>
        </p:nvSpPr>
        <p:spPr>
          <a:xfrm>
            <a:off x="613892" y="4003452"/>
            <a:ext cx="11196034" cy="1015663"/>
          </a:xfrm>
          <a:prstGeom prst="rect">
            <a:avLst/>
          </a:prstGeom>
        </p:spPr>
        <p:txBody>
          <a:bodyPr wrap="square">
            <a:spAutoFit/>
          </a:bodyPr>
          <a:lstStyle/>
          <a:p>
            <a:r>
              <a:rPr lang="en-US" sz="2000" b="1" dirty="0"/>
              <a:t>An axial-lead resistor’s value and tolerance are usually coded with four colored </a:t>
            </a:r>
            <a:r>
              <a:rPr lang="en-US" sz="2000" b="1" dirty="0" smtClean="0"/>
              <a:t>bands </a:t>
            </a:r>
            <a:r>
              <a:rPr lang="en-US" sz="2000" b="1" dirty="0"/>
              <a:t>( a, b, c, </a:t>
            </a:r>
            <a:r>
              <a:rPr lang="en-US" sz="2000" b="1" dirty="0" err="1"/>
              <a:t>tol</a:t>
            </a:r>
            <a:r>
              <a:rPr lang="en-US" sz="2000" b="1" dirty="0"/>
              <a:t> ) as illustrated in Figure </a:t>
            </a:r>
            <a:r>
              <a:rPr lang="tr-TR" sz="2000" b="1" dirty="0" smtClean="0"/>
              <a:t>1</a:t>
            </a:r>
            <a:r>
              <a:rPr lang="en-US" sz="2000" b="1" dirty="0" smtClean="0"/>
              <a:t>.9 </a:t>
            </a:r>
            <a:r>
              <a:rPr lang="en-US" sz="2000" b="1" dirty="0"/>
              <a:t>. The colors used for the bands are listed </a:t>
            </a:r>
            <a:r>
              <a:rPr lang="en-US" sz="2000" b="1" dirty="0" smtClean="0"/>
              <a:t>with </a:t>
            </a:r>
            <a:r>
              <a:rPr lang="en-US" sz="2000" b="1" dirty="0"/>
              <a:t>their respective values in Table </a:t>
            </a:r>
            <a:r>
              <a:rPr lang="tr-TR" sz="2000" b="1" dirty="0" smtClean="0"/>
              <a:t>1</a:t>
            </a:r>
            <a:r>
              <a:rPr lang="en-US" sz="2000" b="1" dirty="0" smtClean="0"/>
              <a:t>.2</a:t>
            </a:r>
            <a:r>
              <a:rPr lang="tr-TR" sz="2000" b="1" dirty="0" smtClean="0"/>
              <a:t>.</a:t>
            </a:r>
            <a:r>
              <a:rPr lang="en-US" sz="2000" b="1" dirty="0" smtClean="0"/>
              <a:t> A </a:t>
            </a:r>
            <a:r>
              <a:rPr lang="en-US" sz="2000" b="1" dirty="0"/>
              <a:t>resistor’s value and tolerance are expressed as</a:t>
            </a:r>
          </a:p>
        </p:txBody>
      </p:sp>
      <p:pic>
        <p:nvPicPr>
          <p:cNvPr id="4" name="Picture 3"/>
          <p:cNvPicPr>
            <a:picLocks noChangeAspect="1"/>
          </p:cNvPicPr>
          <p:nvPr/>
        </p:nvPicPr>
        <p:blipFill>
          <a:blip r:embed="rId3"/>
          <a:stretch>
            <a:fillRect/>
          </a:stretch>
        </p:blipFill>
        <p:spPr>
          <a:xfrm>
            <a:off x="4194220" y="5199643"/>
            <a:ext cx="4267200" cy="657225"/>
          </a:xfrm>
          <a:prstGeom prst="rect">
            <a:avLst/>
          </a:prstGeom>
        </p:spPr>
      </p:pic>
    </p:spTree>
    <p:extLst>
      <p:ext uri="{BB962C8B-B14F-4D97-AF65-F5344CB8AC3E}">
        <p14:creationId xmlns:p14="http://schemas.microsoft.com/office/powerpoint/2010/main" val="248133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87273"/>
            <a:ext cx="6555346" cy="4591050"/>
          </a:xfrm>
          <a:prstGeom prst="rect">
            <a:avLst/>
          </a:prstGeom>
        </p:spPr>
      </p:pic>
      <p:pic>
        <p:nvPicPr>
          <p:cNvPr id="3" name="Picture 2"/>
          <p:cNvPicPr>
            <a:picLocks noChangeAspect="1"/>
          </p:cNvPicPr>
          <p:nvPr/>
        </p:nvPicPr>
        <p:blipFill>
          <a:blip r:embed="rId3"/>
          <a:stretch>
            <a:fillRect/>
          </a:stretch>
        </p:blipFill>
        <p:spPr>
          <a:xfrm>
            <a:off x="6419461" y="487273"/>
            <a:ext cx="5457664" cy="4337719"/>
          </a:xfrm>
          <a:prstGeom prst="rect">
            <a:avLst/>
          </a:prstGeom>
        </p:spPr>
      </p:pic>
      <p:sp>
        <p:nvSpPr>
          <p:cNvPr id="4" name="Rectangle 3"/>
          <p:cNvSpPr/>
          <p:nvPr/>
        </p:nvSpPr>
        <p:spPr>
          <a:xfrm>
            <a:off x="510862" y="4976255"/>
            <a:ext cx="11002850" cy="1477328"/>
          </a:xfrm>
          <a:prstGeom prst="rect">
            <a:avLst/>
          </a:prstGeom>
        </p:spPr>
        <p:txBody>
          <a:bodyPr wrap="square">
            <a:spAutoFit/>
          </a:bodyPr>
          <a:lstStyle/>
          <a:p>
            <a:pPr algn="just">
              <a:lnSpc>
                <a:spcPct val="150000"/>
              </a:lnSpc>
            </a:pPr>
            <a:r>
              <a:rPr lang="en-US" sz="2000" b="1" dirty="0"/>
              <a:t>Here is a popular (and politically </a:t>
            </a:r>
            <a:r>
              <a:rPr lang="en-US" sz="2000" b="1" dirty="0" smtClean="0"/>
              <a:t>correct</a:t>
            </a:r>
            <a:r>
              <a:rPr lang="en-US" sz="2000" b="1" dirty="0"/>
              <a:t>) mnemonic you can use to remember the resistor color codes when you don’t </a:t>
            </a:r>
            <a:r>
              <a:rPr lang="en-US" sz="2000" b="1" dirty="0" smtClean="0"/>
              <a:t>have </a:t>
            </a:r>
            <a:r>
              <a:rPr lang="en-US" sz="2000" b="1" dirty="0"/>
              <a:t>a table handy: “</a:t>
            </a:r>
            <a:r>
              <a:rPr lang="en-US" sz="2000" b="1" dirty="0">
                <a:solidFill>
                  <a:srgbClr val="FF0000"/>
                </a:solidFill>
              </a:rPr>
              <a:t>Bob </a:t>
            </a:r>
            <a:r>
              <a:rPr lang="en-US" sz="2000" b="1" dirty="0" smtClean="0">
                <a:solidFill>
                  <a:srgbClr val="FF0000"/>
                </a:solidFill>
              </a:rPr>
              <a:t>B</a:t>
            </a:r>
            <a:r>
              <a:rPr lang="tr-TR" sz="2000" b="1" dirty="0" smtClean="0">
                <a:solidFill>
                  <a:srgbClr val="FF0000"/>
                </a:solidFill>
              </a:rPr>
              <a:t>rown</a:t>
            </a:r>
            <a:r>
              <a:rPr lang="en-US" sz="2000" b="1" dirty="0" smtClean="0">
                <a:solidFill>
                  <a:srgbClr val="FF0000"/>
                </a:solidFill>
              </a:rPr>
              <a:t> </a:t>
            </a:r>
            <a:r>
              <a:rPr lang="en-US" sz="2000" b="1" dirty="0">
                <a:solidFill>
                  <a:srgbClr val="FF0000"/>
                </a:solidFill>
              </a:rPr>
              <a:t>Ran Over </a:t>
            </a:r>
            <a:r>
              <a:rPr lang="en-US" sz="2000" b="1" dirty="0" smtClean="0">
                <a:solidFill>
                  <a:srgbClr val="FF0000"/>
                </a:solidFill>
              </a:rPr>
              <a:t>Y</a:t>
            </a:r>
            <a:r>
              <a:rPr lang="tr-TR" sz="2000" b="1" dirty="0" smtClean="0">
                <a:solidFill>
                  <a:srgbClr val="FF0000"/>
                </a:solidFill>
              </a:rPr>
              <a:t>ellow</a:t>
            </a:r>
            <a:r>
              <a:rPr lang="en-US" sz="2000" b="1" dirty="0" smtClean="0">
                <a:solidFill>
                  <a:srgbClr val="FF0000"/>
                </a:solidFill>
              </a:rPr>
              <a:t>W </a:t>
            </a:r>
            <a:r>
              <a:rPr lang="en-US" sz="2000" b="1" dirty="0">
                <a:solidFill>
                  <a:srgbClr val="FF0000"/>
                </a:solidFill>
              </a:rPr>
              <a:t>Grass, But </a:t>
            </a:r>
            <a:r>
              <a:rPr lang="en-US" sz="2000" b="1" dirty="0" smtClean="0">
                <a:solidFill>
                  <a:srgbClr val="FF0000"/>
                </a:solidFill>
              </a:rPr>
              <a:t>V</a:t>
            </a:r>
            <a:r>
              <a:rPr lang="tr-TR" sz="2000" b="1" dirty="0" smtClean="0">
                <a:solidFill>
                  <a:srgbClr val="FF0000"/>
                </a:solidFill>
              </a:rPr>
              <a:t>iolet</a:t>
            </a:r>
            <a:r>
              <a:rPr lang="en-US" sz="2000" b="1" dirty="0" smtClean="0">
                <a:solidFill>
                  <a:srgbClr val="FF0000"/>
                </a:solidFill>
              </a:rPr>
              <a:t> </a:t>
            </a:r>
            <a:r>
              <a:rPr lang="en-US" sz="2000" b="1" dirty="0">
                <a:solidFill>
                  <a:srgbClr val="FF0000"/>
                </a:solidFill>
              </a:rPr>
              <a:t>Got </a:t>
            </a:r>
            <a:r>
              <a:rPr lang="en-US" sz="2000" b="1" dirty="0" smtClean="0">
                <a:solidFill>
                  <a:srgbClr val="FF0000"/>
                </a:solidFill>
              </a:rPr>
              <a:t>Wet</a:t>
            </a:r>
            <a:r>
              <a:rPr lang="en-US" sz="2000" b="1" dirty="0">
                <a:solidFill>
                  <a:srgbClr val="FF0000"/>
                </a:solidFill>
              </a:rPr>
              <a:t>.</a:t>
            </a:r>
            <a:r>
              <a:rPr lang="en-US" sz="2000" b="1" dirty="0"/>
              <a:t>” The capitalized letters identify the </a:t>
            </a:r>
            <a:r>
              <a:rPr lang="en-US" sz="2000" b="1" dirty="0" smtClean="0"/>
              <a:t>colors</a:t>
            </a:r>
            <a:r>
              <a:rPr lang="tr-TR" sz="2000" b="1" dirty="0" smtClean="0"/>
              <a:t>.</a:t>
            </a:r>
            <a:endParaRPr lang="en-US" sz="2000" b="1" dirty="0"/>
          </a:p>
        </p:txBody>
      </p:sp>
    </p:spTree>
    <p:extLst>
      <p:ext uri="{BB962C8B-B14F-4D97-AF65-F5344CB8AC3E}">
        <p14:creationId xmlns:p14="http://schemas.microsoft.com/office/powerpoint/2010/main" val="624671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506" y="405369"/>
            <a:ext cx="11093003" cy="1477328"/>
          </a:xfrm>
          <a:prstGeom prst="rect">
            <a:avLst/>
          </a:prstGeom>
        </p:spPr>
        <p:txBody>
          <a:bodyPr wrap="square">
            <a:spAutoFit/>
          </a:bodyPr>
          <a:lstStyle/>
          <a:p>
            <a:pPr algn="just">
              <a:lnSpc>
                <a:spcPct val="150000"/>
              </a:lnSpc>
            </a:pPr>
            <a:r>
              <a:rPr lang="tr-TR" sz="2000" b="1" dirty="0" smtClean="0"/>
              <a:t>T</a:t>
            </a:r>
            <a:r>
              <a:rPr lang="en-US" sz="2000" b="1" dirty="0" smtClean="0"/>
              <a:t>his chapter reviews the fundamentals of basic electrical components and discrete circuit analysis techniques. These topics are important in understanding and designing all elements in a </a:t>
            </a:r>
            <a:r>
              <a:rPr lang="tr-TR" sz="2000" b="1" dirty="0" smtClean="0"/>
              <a:t>electronic</a:t>
            </a:r>
            <a:r>
              <a:rPr lang="en-US" sz="2000" b="1" dirty="0" smtClean="0"/>
              <a:t> system, especially discrete circuits for signal conditioning and interfacing</a:t>
            </a:r>
            <a:endParaRPr lang="en-US" sz="2000" b="1" dirty="0"/>
          </a:p>
        </p:txBody>
      </p:sp>
      <p:sp>
        <p:nvSpPr>
          <p:cNvPr id="3" name="Rectangle 2"/>
          <p:cNvSpPr/>
          <p:nvPr/>
        </p:nvSpPr>
        <p:spPr>
          <a:xfrm>
            <a:off x="390661" y="2048072"/>
            <a:ext cx="9148294" cy="369332"/>
          </a:xfrm>
          <a:prstGeom prst="rect">
            <a:avLst/>
          </a:prstGeom>
        </p:spPr>
        <p:txBody>
          <a:bodyPr wrap="square">
            <a:spAutoFit/>
          </a:bodyPr>
          <a:lstStyle/>
          <a:p>
            <a:r>
              <a:rPr lang="en-US" b="1" dirty="0" smtClean="0"/>
              <a:t>After you read, discuss, study, and apply ideas in this chapter,</a:t>
            </a:r>
            <a:r>
              <a:rPr lang="tr-TR" b="1" dirty="0" smtClean="0"/>
              <a:t> </a:t>
            </a:r>
            <a:r>
              <a:rPr lang="en-US" b="1" dirty="0" smtClean="0"/>
              <a:t>you will: </a:t>
            </a:r>
            <a:endParaRPr lang="en-US" b="1" dirty="0"/>
          </a:p>
        </p:txBody>
      </p:sp>
      <p:grpSp>
        <p:nvGrpSpPr>
          <p:cNvPr id="9" name="Group 8"/>
          <p:cNvGrpSpPr/>
          <p:nvPr/>
        </p:nvGrpSpPr>
        <p:grpSpPr>
          <a:xfrm>
            <a:off x="390661" y="2874015"/>
            <a:ext cx="10904110" cy="2497184"/>
            <a:chOff x="291921" y="1714916"/>
            <a:chExt cx="10904110" cy="2497184"/>
          </a:xfrm>
        </p:grpSpPr>
        <p:sp>
          <p:nvSpPr>
            <p:cNvPr id="4" name="Rectangle 3"/>
            <p:cNvSpPr/>
            <p:nvPr/>
          </p:nvSpPr>
          <p:spPr>
            <a:xfrm>
              <a:off x="291921" y="1714916"/>
              <a:ext cx="10011178" cy="400110"/>
            </a:xfrm>
            <a:prstGeom prst="rect">
              <a:avLst/>
            </a:prstGeom>
          </p:spPr>
          <p:txBody>
            <a:bodyPr wrap="square">
              <a:spAutoFit/>
            </a:bodyPr>
            <a:lstStyle/>
            <a:p>
              <a:pPr marL="285750" indent="-285750">
                <a:buFont typeface="Arial" panose="020B0604020202020204" pitchFamily="34" charset="0"/>
                <a:buChar char="•"/>
              </a:pPr>
              <a:r>
                <a:rPr lang="en-US" sz="2000" b="1" dirty="0" smtClean="0"/>
                <a:t>Understand differences among resistance, capacitance, and inductance </a:t>
              </a:r>
              <a:endParaRPr lang="en-US" sz="2000" b="1" dirty="0"/>
            </a:p>
          </p:txBody>
        </p:sp>
        <p:sp>
          <p:nvSpPr>
            <p:cNvPr id="5" name="Rectangle 4"/>
            <p:cNvSpPr/>
            <p:nvPr/>
          </p:nvSpPr>
          <p:spPr>
            <a:xfrm>
              <a:off x="300506" y="2084248"/>
              <a:ext cx="10895525" cy="707886"/>
            </a:xfrm>
            <a:prstGeom prst="rect">
              <a:avLst/>
            </a:prstGeom>
          </p:spPr>
          <p:txBody>
            <a:bodyPr wrap="square">
              <a:spAutoFit/>
            </a:bodyPr>
            <a:lstStyle/>
            <a:p>
              <a:pPr marL="285750" indent="-285750" algn="just">
                <a:buFont typeface="Arial" panose="020B0604020202020204" pitchFamily="34" charset="0"/>
                <a:buChar char="•"/>
              </a:pPr>
              <a:r>
                <a:rPr lang="en-US" sz="2000" b="1" dirty="0" smtClean="0"/>
                <a:t>Be able to define Kirchhoff’s voltage and current laws and apply them to passive circuits that include resistors, capacitors, inductors, voltage sources</a:t>
              </a:r>
              <a:endParaRPr lang="en-US" sz="2000" b="1" dirty="0"/>
            </a:p>
          </p:txBody>
        </p:sp>
        <p:sp>
          <p:nvSpPr>
            <p:cNvPr id="6" name="Rectangle 5"/>
            <p:cNvSpPr/>
            <p:nvPr/>
          </p:nvSpPr>
          <p:spPr>
            <a:xfrm>
              <a:off x="300506" y="2763453"/>
              <a:ext cx="8324044" cy="400110"/>
            </a:xfrm>
            <a:prstGeom prst="rect">
              <a:avLst/>
            </a:prstGeom>
          </p:spPr>
          <p:txBody>
            <a:bodyPr wrap="square">
              <a:spAutoFit/>
            </a:bodyPr>
            <a:lstStyle/>
            <a:p>
              <a:pPr marL="285750" indent="-285750">
                <a:buFont typeface="Arial" panose="020B0604020202020204" pitchFamily="34" charset="0"/>
                <a:buChar char="•"/>
              </a:pPr>
              <a:r>
                <a:rPr lang="en-US" sz="2000" b="1" dirty="0" smtClean="0"/>
                <a:t>Be able to characterize the power dissipated or generated by a circuit</a:t>
              </a:r>
              <a:endParaRPr lang="en-US" sz="2000" b="1" dirty="0"/>
            </a:p>
          </p:txBody>
        </p:sp>
        <p:sp>
          <p:nvSpPr>
            <p:cNvPr id="7" name="Rectangle 6"/>
            <p:cNvSpPr/>
            <p:nvPr/>
          </p:nvSpPr>
          <p:spPr>
            <a:xfrm>
              <a:off x="300506" y="3279852"/>
              <a:ext cx="9397286" cy="400110"/>
            </a:xfrm>
            <a:prstGeom prst="rect">
              <a:avLst/>
            </a:prstGeom>
          </p:spPr>
          <p:txBody>
            <a:bodyPr wrap="square">
              <a:spAutoFit/>
            </a:bodyPr>
            <a:lstStyle/>
            <a:p>
              <a:pPr marL="285750" indent="-285750">
                <a:buFont typeface="Arial" panose="020B0604020202020204" pitchFamily="34" charset="0"/>
                <a:buChar char="•"/>
              </a:pPr>
              <a:r>
                <a:rPr lang="en-US" sz="2000" b="1" dirty="0" smtClean="0"/>
                <a:t>Understand how to reduce noise and interference in electrical circuits </a:t>
              </a:r>
              <a:endParaRPr lang="en-US" sz="2000" b="1" dirty="0"/>
            </a:p>
          </p:txBody>
        </p:sp>
        <p:sp>
          <p:nvSpPr>
            <p:cNvPr id="8" name="Rectangle 7"/>
            <p:cNvSpPr/>
            <p:nvPr/>
          </p:nvSpPr>
          <p:spPr>
            <a:xfrm>
              <a:off x="300506" y="3811990"/>
              <a:ext cx="7218002" cy="400110"/>
            </a:xfrm>
            <a:prstGeom prst="rect">
              <a:avLst/>
            </a:prstGeom>
          </p:spPr>
          <p:txBody>
            <a:bodyPr wrap="none">
              <a:spAutoFit/>
            </a:bodyPr>
            <a:lstStyle/>
            <a:p>
              <a:pPr marL="285750" indent="-285750">
                <a:buFont typeface="Arial" panose="020B0604020202020204" pitchFamily="34" charset="0"/>
                <a:buChar char="•"/>
              </a:pPr>
              <a:r>
                <a:rPr lang="en-US" sz="2000" b="1" dirty="0" smtClean="0"/>
                <a:t>Know how to make reliable voltage and current measurements </a:t>
              </a:r>
              <a:endParaRPr lang="en-US" sz="2000" b="1" dirty="0"/>
            </a:p>
          </p:txBody>
        </p:sp>
      </p:grpSp>
    </p:spTree>
    <p:extLst>
      <p:ext uri="{BB962C8B-B14F-4D97-AF65-F5344CB8AC3E}">
        <p14:creationId xmlns:p14="http://schemas.microsoft.com/office/powerpoint/2010/main" val="70126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0783" y="631064"/>
            <a:ext cx="9037609" cy="2241327"/>
          </a:xfrm>
          <a:prstGeom prst="rect">
            <a:avLst/>
          </a:prstGeom>
        </p:spPr>
      </p:pic>
      <p:pic>
        <p:nvPicPr>
          <p:cNvPr id="4" name="Picture 3"/>
          <p:cNvPicPr>
            <a:picLocks noChangeAspect="1"/>
          </p:cNvPicPr>
          <p:nvPr/>
        </p:nvPicPr>
        <p:blipFill>
          <a:blip r:embed="rId3"/>
          <a:stretch>
            <a:fillRect/>
          </a:stretch>
        </p:blipFill>
        <p:spPr>
          <a:xfrm>
            <a:off x="183670" y="94570"/>
            <a:ext cx="1207113" cy="536494"/>
          </a:xfrm>
          <a:prstGeom prst="rect">
            <a:avLst/>
          </a:prstGeom>
        </p:spPr>
      </p:pic>
      <p:sp>
        <p:nvSpPr>
          <p:cNvPr id="5" name="Rectangle 4"/>
          <p:cNvSpPr/>
          <p:nvPr/>
        </p:nvSpPr>
        <p:spPr>
          <a:xfrm>
            <a:off x="202099" y="3099292"/>
            <a:ext cx="11414975" cy="1477328"/>
          </a:xfrm>
          <a:prstGeom prst="rect">
            <a:avLst/>
          </a:prstGeom>
        </p:spPr>
        <p:txBody>
          <a:bodyPr wrap="square">
            <a:spAutoFit/>
          </a:bodyPr>
          <a:lstStyle/>
          <a:p>
            <a:pPr algn="just">
              <a:lnSpc>
                <a:spcPct val="150000"/>
              </a:lnSpc>
            </a:pPr>
            <a:r>
              <a:rPr lang="en-US" sz="2000" b="1" dirty="0">
                <a:solidFill>
                  <a:srgbClr val="FF0000"/>
                </a:solidFill>
              </a:rPr>
              <a:t>Variable resistors</a:t>
            </a:r>
            <a:r>
              <a:rPr lang="en-US" sz="2000" b="1" dirty="0"/>
              <a:t> are available that provide a range of resistance values </a:t>
            </a:r>
            <a:r>
              <a:rPr lang="en-US" sz="2000" b="1" dirty="0" err="1"/>
              <a:t>controlled</a:t>
            </a:r>
            <a:r>
              <a:rPr lang="en-US" sz="2000" b="1" dirty="0"/>
              <a:t> by a mechanical screw, knob, or linear slide. The most common type is called a </a:t>
            </a:r>
            <a:r>
              <a:rPr lang="en-US" sz="2000" b="1" dirty="0">
                <a:solidFill>
                  <a:srgbClr val="FF0000"/>
                </a:solidFill>
              </a:rPr>
              <a:t>potentiometer</a:t>
            </a:r>
            <a:r>
              <a:rPr lang="en-US" sz="2000" b="1" dirty="0"/>
              <a:t>, or </a:t>
            </a:r>
            <a:r>
              <a:rPr lang="en-US" sz="2000" b="1" dirty="0">
                <a:solidFill>
                  <a:srgbClr val="FF0000"/>
                </a:solidFill>
              </a:rPr>
              <a:t>pot</a:t>
            </a:r>
            <a:r>
              <a:rPr lang="en-US" sz="2000" b="1" dirty="0" smtClean="0"/>
              <a:t>.</a:t>
            </a:r>
            <a:r>
              <a:rPr lang="tr-TR" sz="2000" b="1" dirty="0" smtClean="0"/>
              <a:t> </a:t>
            </a:r>
            <a:r>
              <a:rPr lang="en-US" sz="2000" b="1" dirty="0"/>
              <a:t>The direction to rotate the potentiometer for increasing resistance is usually indicated on the component. </a:t>
            </a:r>
          </a:p>
        </p:txBody>
      </p:sp>
      <p:pic>
        <p:nvPicPr>
          <p:cNvPr id="6" name="Picture 5"/>
          <p:cNvPicPr>
            <a:picLocks noChangeAspect="1"/>
          </p:cNvPicPr>
          <p:nvPr/>
        </p:nvPicPr>
        <p:blipFill>
          <a:blip r:embed="rId4"/>
          <a:stretch>
            <a:fillRect/>
          </a:stretch>
        </p:blipFill>
        <p:spPr>
          <a:xfrm>
            <a:off x="2238560" y="4576620"/>
            <a:ext cx="1894770" cy="1736906"/>
          </a:xfrm>
          <a:prstGeom prst="rect">
            <a:avLst/>
          </a:prstGeom>
        </p:spPr>
      </p:pic>
      <p:sp>
        <p:nvSpPr>
          <p:cNvPr id="8" name="TextBox 7"/>
          <p:cNvSpPr txBox="1"/>
          <p:nvPr/>
        </p:nvSpPr>
        <p:spPr>
          <a:xfrm>
            <a:off x="1390783" y="5667195"/>
            <a:ext cx="1687133" cy="646331"/>
          </a:xfrm>
          <a:prstGeom prst="rect">
            <a:avLst/>
          </a:prstGeom>
          <a:noFill/>
        </p:spPr>
        <p:txBody>
          <a:bodyPr wrap="square" rtlCol="0">
            <a:spAutoFit/>
          </a:bodyPr>
          <a:lstStyle/>
          <a:p>
            <a:r>
              <a:rPr lang="tr-TR" b="1" dirty="0" smtClean="0"/>
              <a:t>Potentiometer Symbol</a:t>
            </a:r>
            <a:endParaRPr lang="en-US" b="1" dirty="0"/>
          </a:p>
        </p:txBody>
      </p:sp>
      <p:pic>
        <p:nvPicPr>
          <p:cNvPr id="9" name="Picture 8"/>
          <p:cNvPicPr>
            <a:picLocks noChangeAspect="1"/>
          </p:cNvPicPr>
          <p:nvPr/>
        </p:nvPicPr>
        <p:blipFill>
          <a:blip r:embed="rId5"/>
          <a:stretch>
            <a:fillRect/>
          </a:stretch>
        </p:blipFill>
        <p:spPr>
          <a:xfrm>
            <a:off x="6710161" y="4430332"/>
            <a:ext cx="2221746" cy="1883194"/>
          </a:xfrm>
          <a:prstGeom prst="rect">
            <a:avLst/>
          </a:prstGeom>
        </p:spPr>
      </p:pic>
      <p:pic>
        <p:nvPicPr>
          <p:cNvPr id="10" name="Picture 9"/>
          <p:cNvPicPr>
            <a:picLocks noChangeAspect="1"/>
          </p:cNvPicPr>
          <p:nvPr/>
        </p:nvPicPr>
        <p:blipFill>
          <a:blip r:embed="rId6"/>
          <a:stretch>
            <a:fillRect/>
          </a:stretch>
        </p:blipFill>
        <p:spPr>
          <a:xfrm>
            <a:off x="7897181" y="5779844"/>
            <a:ext cx="1626459" cy="533682"/>
          </a:xfrm>
          <a:prstGeom prst="rect">
            <a:avLst/>
          </a:prstGeom>
        </p:spPr>
      </p:pic>
      <p:pic>
        <p:nvPicPr>
          <p:cNvPr id="3" name="Picture 2"/>
          <p:cNvPicPr>
            <a:picLocks noChangeAspect="1"/>
          </p:cNvPicPr>
          <p:nvPr/>
        </p:nvPicPr>
        <p:blipFill>
          <a:blip r:embed="rId7"/>
          <a:stretch>
            <a:fillRect/>
          </a:stretch>
        </p:blipFill>
        <p:spPr>
          <a:xfrm>
            <a:off x="4387922" y="4716410"/>
            <a:ext cx="1266825" cy="1457325"/>
          </a:xfrm>
          <a:prstGeom prst="rect">
            <a:avLst/>
          </a:prstGeom>
        </p:spPr>
      </p:pic>
    </p:spTree>
    <p:extLst>
      <p:ext uri="{BB962C8B-B14F-4D97-AF65-F5344CB8AC3E}">
        <p14:creationId xmlns:p14="http://schemas.microsoft.com/office/powerpoint/2010/main" val="126033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535" y="450760"/>
            <a:ext cx="10150820" cy="5808371"/>
          </a:xfrm>
          <a:prstGeom prst="rect">
            <a:avLst/>
          </a:prstGeom>
        </p:spPr>
      </p:pic>
    </p:spTree>
    <p:extLst>
      <p:ext uri="{BB962C8B-B14F-4D97-AF65-F5344CB8AC3E}">
        <p14:creationId xmlns:p14="http://schemas.microsoft.com/office/powerpoint/2010/main" val="142976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6830" y="552434"/>
            <a:ext cx="9240926" cy="5446639"/>
          </a:xfrm>
          <a:prstGeom prst="rect">
            <a:avLst/>
          </a:prstGeom>
        </p:spPr>
      </p:pic>
    </p:spTree>
    <p:extLst>
      <p:ext uri="{BB962C8B-B14F-4D97-AF65-F5344CB8AC3E}">
        <p14:creationId xmlns:p14="http://schemas.microsoft.com/office/powerpoint/2010/main" val="381680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435" y="309093"/>
            <a:ext cx="10982576" cy="3933154"/>
          </a:xfrm>
          <a:prstGeom prst="rect">
            <a:avLst/>
          </a:prstGeom>
        </p:spPr>
      </p:pic>
    </p:spTree>
    <p:extLst>
      <p:ext uri="{BB962C8B-B14F-4D97-AF65-F5344CB8AC3E}">
        <p14:creationId xmlns:p14="http://schemas.microsoft.com/office/powerpoint/2010/main" val="1401170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48" y="230678"/>
            <a:ext cx="8059835" cy="584775"/>
          </a:xfrm>
          <a:prstGeom prst="rect">
            <a:avLst/>
          </a:prstGeom>
        </p:spPr>
        <p:txBody>
          <a:bodyPr wrap="none">
            <a:spAutoFit/>
          </a:bodyPr>
          <a:lstStyle/>
          <a:p>
            <a:r>
              <a:rPr lang="tr-TR" sz="3200" b="1" dirty="0" smtClean="0">
                <a:solidFill>
                  <a:srgbClr val="0070C0"/>
                </a:solidFill>
              </a:rPr>
              <a:t>1.3</a:t>
            </a:r>
            <a:r>
              <a:rPr lang="en-US" sz="3200" dirty="0" smtClean="0">
                <a:solidFill>
                  <a:srgbClr val="FF0000"/>
                </a:solidFill>
              </a:rPr>
              <a:t> Measuring Voltage, Current, and Resistance</a:t>
            </a:r>
            <a:endParaRPr lang="en-US" sz="3200" dirty="0">
              <a:solidFill>
                <a:srgbClr val="FF0000"/>
              </a:solidFill>
            </a:endParaRPr>
          </a:p>
        </p:txBody>
      </p:sp>
      <p:sp>
        <p:nvSpPr>
          <p:cNvPr id="3" name="Rectangle 2"/>
          <p:cNvSpPr/>
          <p:nvPr/>
        </p:nvSpPr>
        <p:spPr>
          <a:xfrm>
            <a:off x="241448" y="1208516"/>
            <a:ext cx="11104839" cy="967957"/>
          </a:xfrm>
          <a:prstGeom prst="rect">
            <a:avLst/>
          </a:prstGeom>
        </p:spPr>
        <p:txBody>
          <a:bodyPr wrap="square">
            <a:spAutoFit/>
          </a:bodyPr>
          <a:lstStyle/>
          <a:p>
            <a:pPr algn="just">
              <a:lnSpc>
                <a:spcPct val="150000"/>
              </a:lnSpc>
            </a:pPr>
            <a:r>
              <a:rPr lang="en-US" sz="2000" b="1" dirty="0" smtClean="0">
                <a:solidFill>
                  <a:prstClr val="black"/>
                </a:solidFill>
              </a:rPr>
              <a:t>Of the many types of test equipment you will use in your electronics career, there are few instruments as versatile as the </a:t>
            </a:r>
            <a:r>
              <a:rPr lang="en-US" sz="2000" b="1" dirty="0" err="1" smtClean="0">
                <a:solidFill>
                  <a:srgbClr val="FF0000"/>
                </a:solidFill>
              </a:rPr>
              <a:t>multimeter</a:t>
            </a:r>
            <a:r>
              <a:rPr lang="en-US" sz="2000" b="1" dirty="0" smtClean="0">
                <a:solidFill>
                  <a:srgbClr val="FF0000"/>
                </a:solidFill>
              </a:rPr>
              <a:t>.</a:t>
            </a:r>
            <a:r>
              <a:rPr lang="en-US" sz="2000" b="1" dirty="0" smtClean="0">
                <a:solidFill>
                  <a:prstClr val="black"/>
                </a:solidFill>
              </a:rPr>
              <a:t> In Figure </a:t>
            </a:r>
            <a:r>
              <a:rPr lang="tr-TR" sz="2000" b="1" dirty="0" smtClean="0">
                <a:solidFill>
                  <a:prstClr val="black"/>
                </a:solidFill>
              </a:rPr>
              <a:t>1.10</a:t>
            </a:r>
            <a:r>
              <a:rPr lang="en-US" sz="2000" b="1" dirty="0" smtClean="0">
                <a:solidFill>
                  <a:prstClr val="black"/>
                </a:solidFill>
              </a:rPr>
              <a:t> below, a typical </a:t>
            </a:r>
            <a:r>
              <a:rPr lang="en-US" sz="2000" b="1" dirty="0" err="1" smtClean="0">
                <a:solidFill>
                  <a:prstClr val="black"/>
                </a:solidFill>
              </a:rPr>
              <a:t>multimeter</a:t>
            </a:r>
            <a:r>
              <a:rPr lang="en-US" sz="2000" b="1" dirty="0" smtClean="0">
                <a:solidFill>
                  <a:prstClr val="black"/>
                </a:solidFill>
              </a:rPr>
              <a:t> is shown. </a:t>
            </a:r>
            <a:endParaRPr lang="en-US" sz="2000" b="1" dirty="0">
              <a:solidFill>
                <a:prstClr val="black"/>
              </a:solidFill>
            </a:endParaRPr>
          </a:p>
        </p:txBody>
      </p:sp>
      <p:sp>
        <p:nvSpPr>
          <p:cNvPr id="5" name="Rectangle 4"/>
          <p:cNvSpPr/>
          <p:nvPr/>
        </p:nvSpPr>
        <p:spPr>
          <a:xfrm>
            <a:off x="241448" y="2587127"/>
            <a:ext cx="6340008" cy="2400657"/>
          </a:xfrm>
          <a:prstGeom prst="rect">
            <a:avLst/>
          </a:prstGeom>
        </p:spPr>
        <p:txBody>
          <a:bodyPr wrap="square">
            <a:spAutoFit/>
          </a:bodyPr>
          <a:lstStyle/>
          <a:p>
            <a:pPr algn="just">
              <a:lnSpc>
                <a:spcPct val="150000"/>
              </a:lnSpc>
            </a:pPr>
            <a:r>
              <a:rPr lang="en-US" sz="2000" b="1" dirty="0" smtClean="0">
                <a:solidFill>
                  <a:srgbClr val="FF0000"/>
                </a:solidFill>
              </a:rPr>
              <a:t>A </a:t>
            </a:r>
            <a:r>
              <a:rPr lang="en-US" sz="2000" b="1" dirty="0" err="1" smtClean="0">
                <a:solidFill>
                  <a:srgbClr val="FF0000"/>
                </a:solidFill>
              </a:rPr>
              <a:t>multimeter</a:t>
            </a:r>
            <a:r>
              <a:rPr lang="en-US" sz="2000" b="1" dirty="0" smtClean="0">
                <a:solidFill>
                  <a:srgbClr val="FF0000"/>
                </a:solidFill>
              </a:rPr>
              <a:t> is a meter that can measure voltage, current, resistance, and even test transistors and diodes.</a:t>
            </a:r>
            <a:r>
              <a:rPr lang="en-US" sz="2000" b="1" dirty="0" smtClean="0">
                <a:solidFill>
                  <a:prstClr val="black"/>
                </a:solidFill>
              </a:rPr>
              <a:t> Having one on your bench is recommended, as they can be invaluable tools for continuity testing (for shorts or open circuits) and for determining unknown resistances.</a:t>
            </a:r>
            <a:endParaRPr lang="en-US" sz="2000" b="1" dirty="0">
              <a:solidFill>
                <a:prstClr val="black"/>
              </a:solidFill>
            </a:endParaRPr>
          </a:p>
        </p:txBody>
      </p:sp>
      <p:pic>
        <p:nvPicPr>
          <p:cNvPr id="6" name="Picture 5"/>
          <p:cNvPicPr>
            <a:picLocks noChangeAspect="1"/>
          </p:cNvPicPr>
          <p:nvPr/>
        </p:nvPicPr>
        <p:blipFill>
          <a:blip r:embed="rId2"/>
          <a:stretch>
            <a:fillRect/>
          </a:stretch>
        </p:blipFill>
        <p:spPr>
          <a:xfrm>
            <a:off x="6702850" y="2391982"/>
            <a:ext cx="5019675" cy="3619500"/>
          </a:xfrm>
          <a:prstGeom prst="rect">
            <a:avLst/>
          </a:prstGeom>
        </p:spPr>
      </p:pic>
    </p:spTree>
    <p:extLst>
      <p:ext uri="{BB962C8B-B14F-4D97-AF65-F5344CB8AC3E}">
        <p14:creationId xmlns:p14="http://schemas.microsoft.com/office/powerpoint/2010/main" val="667901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254" y="217387"/>
            <a:ext cx="6096000" cy="4001095"/>
          </a:xfrm>
          <a:prstGeom prst="rect">
            <a:avLst/>
          </a:prstGeom>
        </p:spPr>
        <p:txBody>
          <a:bodyPr>
            <a:spAutoFit/>
          </a:bodyPr>
          <a:lstStyle/>
          <a:p>
            <a:r>
              <a:rPr lang="en-US" sz="2400" b="1" dirty="0" smtClean="0">
                <a:solidFill>
                  <a:srgbClr val="0070C0"/>
                </a:solidFill>
              </a:rPr>
              <a:t>Using a </a:t>
            </a:r>
            <a:r>
              <a:rPr lang="en-US" sz="2400" b="1" dirty="0" err="1" smtClean="0">
                <a:solidFill>
                  <a:srgbClr val="0070C0"/>
                </a:solidFill>
              </a:rPr>
              <a:t>Multimeter</a:t>
            </a:r>
            <a:r>
              <a:rPr lang="en-US" sz="2400" b="1" dirty="0" smtClean="0">
                <a:solidFill>
                  <a:srgbClr val="0070C0"/>
                </a:solidFill>
              </a:rPr>
              <a:t> to Measure Resistance</a:t>
            </a:r>
          </a:p>
          <a:p>
            <a:pPr algn="just"/>
            <a:endParaRPr lang="tr-TR" sz="2000" dirty="0" smtClean="0">
              <a:solidFill>
                <a:prstClr val="black"/>
              </a:solidFill>
            </a:endParaRPr>
          </a:p>
          <a:p>
            <a:pPr algn="just">
              <a:lnSpc>
                <a:spcPct val="150000"/>
              </a:lnSpc>
            </a:pPr>
            <a:r>
              <a:rPr lang="en-US" sz="2000" b="1" dirty="0" smtClean="0">
                <a:solidFill>
                  <a:prstClr val="black"/>
                </a:solidFill>
              </a:rPr>
              <a:t>To use the </a:t>
            </a:r>
            <a:r>
              <a:rPr lang="en-US" sz="2000" b="1" dirty="0" err="1" smtClean="0">
                <a:solidFill>
                  <a:prstClr val="black"/>
                </a:solidFill>
              </a:rPr>
              <a:t>multimeter</a:t>
            </a:r>
            <a:r>
              <a:rPr lang="en-US" sz="2000" b="1" dirty="0" smtClean="0">
                <a:solidFill>
                  <a:prstClr val="black"/>
                </a:solidFill>
              </a:rPr>
              <a:t> to measure resistance, place the resistor in the test clips as shown below in Figure </a:t>
            </a:r>
            <a:r>
              <a:rPr lang="tr-TR" sz="2000" b="1" dirty="0" smtClean="0">
                <a:solidFill>
                  <a:prstClr val="black"/>
                </a:solidFill>
              </a:rPr>
              <a:t>1.11</a:t>
            </a:r>
            <a:r>
              <a:rPr lang="en-US" sz="2000" b="1" dirty="0" smtClean="0">
                <a:solidFill>
                  <a:prstClr val="black"/>
                </a:solidFill>
              </a:rPr>
              <a:t>. You may also measure transformer coils and motor coils to check </a:t>
            </a:r>
            <a:r>
              <a:rPr lang="en-US" sz="2000" b="1" dirty="0" smtClean="0">
                <a:solidFill>
                  <a:srgbClr val="FF0000"/>
                </a:solidFill>
              </a:rPr>
              <a:t>for continuity in this way</a:t>
            </a:r>
            <a:r>
              <a:rPr lang="en-US" sz="2000" b="1" dirty="0" smtClean="0">
                <a:solidFill>
                  <a:prstClr val="black"/>
                </a:solidFill>
              </a:rPr>
              <a:t>. You will find that even your skin has a measurable resistance! Don't worry, you won't feel anything! The </a:t>
            </a:r>
            <a:r>
              <a:rPr lang="en-US" sz="2000" b="1" dirty="0" err="1" smtClean="0">
                <a:solidFill>
                  <a:prstClr val="black"/>
                </a:solidFill>
              </a:rPr>
              <a:t>multimeter</a:t>
            </a:r>
            <a:r>
              <a:rPr lang="en-US" sz="2000" b="1" dirty="0" smtClean="0">
                <a:solidFill>
                  <a:prstClr val="black"/>
                </a:solidFill>
              </a:rPr>
              <a:t> uses an internal battery (usually +9V) to measure resistance.</a:t>
            </a:r>
            <a:endParaRPr lang="en-US" sz="2000" b="1" dirty="0">
              <a:solidFill>
                <a:prstClr val="black"/>
              </a:solidFill>
            </a:endParaRPr>
          </a:p>
        </p:txBody>
      </p:sp>
      <p:sp>
        <p:nvSpPr>
          <p:cNvPr id="4" name="Rectangle 3"/>
          <p:cNvSpPr/>
          <p:nvPr/>
        </p:nvSpPr>
        <p:spPr>
          <a:xfrm>
            <a:off x="150254" y="4156927"/>
            <a:ext cx="6096000" cy="2400657"/>
          </a:xfrm>
          <a:prstGeom prst="rect">
            <a:avLst/>
          </a:prstGeom>
        </p:spPr>
        <p:txBody>
          <a:bodyPr>
            <a:spAutoFit/>
          </a:bodyPr>
          <a:lstStyle/>
          <a:p>
            <a:pPr algn="just">
              <a:lnSpc>
                <a:spcPct val="150000"/>
              </a:lnSpc>
            </a:pPr>
            <a:r>
              <a:rPr lang="en-US" sz="2000" b="1" dirty="0" smtClean="0">
                <a:solidFill>
                  <a:srgbClr val="FF0000"/>
                </a:solidFill>
              </a:rPr>
              <a:t>It should be noted that it is unwise to measure resistors that are placed in a circuit, regardless of whether the circuit is under power or not</a:t>
            </a:r>
            <a:r>
              <a:rPr lang="en-US" sz="2000" b="1" dirty="0" smtClean="0">
                <a:solidFill>
                  <a:prstClr val="black"/>
                </a:solidFill>
              </a:rPr>
              <a:t>. A </a:t>
            </a:r>
            <a:r>
              <a:rPr lang="en-US" sz="2000" b="1" dirty="0" err="1" smtClean="0">
                <a:solidFill>
                  <a:prstClr val="black"/>
                </a:solidFill>
              </a:rPr>
              <a:t>multimeter</a:t>
            </a:r>
            <a:r>
              <a:rPr lang="en-US" sz="2000" b="1" dirty="0" smtClean="0">
                <a:solidFill>
                  <a:prstClr val="black"/>
                </a:solidFill>
              </a:rPr>
              <a:t> will use an internal battery to inject a small current through the resistor under test to measure its resistance. </a:t>
            </a:r>
            <a:endParaRPr lang="en-US" sz="2000" b="1" dirty="0">
              <a:solidFill>
                <a:prstClr val="black"/>
              </a:solidFill>
            </a:endParaRPr>
          </a:p>
        </p:txBody>
      </p:sp>
      <p:sp>
        <p:nvSpPr>
          <p:cNvPr id="5" name="Rectangle 4"/>
          <p:cNvSpPr/>
          <p:nvPr/>
        </p:nvSpPr>
        <p:spPr>
          <a:xfrm>
            <a:off x="6410934" y="4156927"/>
            <a:ext cx="5419261" cy="2400657"/>
          </a:xfrm>
          <a:prstGeom prst="rect">
            <a:avLst/>
          </a:prstGeom>
        </p:spPr>
        <p:txBody>
          <a:bodyPr wrap="square">
            <a:spAutoFit/>
          </a:bodyPr>
          <a:lstStyle/>
          <a:p>
            <a:pPr>
              <a:lnSpc>
                <a:spcPct val="150000"/>
              </a:lnSpc>
            </a:pPr>
            <a:r>
              <a:rPr lang="en-US" sz="2000" b="1" dirty="0" smtClean="0">
                <a:solidFill>
                  <a:prstClr val="black"/>
                </a:solidFill>
              </a:rPr>
              <a:t>To get an accurate reading, and to ensure that no damage occurs to surrounding components or your meter, you should </a:t>
            </a:r>
            <a:r>
              <a:rPr lang="en-US" sz="2000" b="1" dirty="0" smtClean="0">
                <a:solidFill>
                  <a:srgbClr val="FF0000"/>
                </a:solidFill>
              </a:rPr>
              <a:t>unsolder one leg </a:t>
            </a:r>
            <a:r>
              <a:rPr lang="en-US" sz="2000" b="1" dirty="0" smtClean="0">
                <a:solidFill>
                  <a:prstClr val="black"/>
                </a:solidFill>
              </a:rPr>
              <a:t>of the resistor you would like to measure to remove it from the circuit temporarily. </a:t>
            </a:r>
            <a:endParaRPr lang="en-US" sz="2000" b="1" dirty="0">
              <a:solidFill>
                <a:prstClr val="black"/>
              </a:solidFill>
            </a:endParaRPr>
          </a:p>
        </p:txBody>
      </p:sp>
      <p:pic>
        <p:nvPicPr>
          <p:cNvPr id="6" name="Picture 5"/>
          <p:cNvPicPr>
            <a:picLocks noChangeAspect="1"/>
          </p:cNvPicPr>
          <p:nvPr/>
        </p:nvPicPr>
        <p:blipFill>
          <a:blip r:embed="rId2"/>
          <a:stretch>
            <a:fillRect/>
          </a:stretch>
        </p:blipFill>
        <p:spPr>
          <a:xfrm>
            <a:off x="6246254" y="360857"/>
            <a:ext cx="5829300" cy="3857625"/>
          </a:xfrm>
          <a:prstGeom prst="rect">
            <a:avLst/>
          </a:prstGeom>
        </p:spPr>
      </p:pic>
    </p:spTree>
    <p:extLst>
      <p:ext uri="{BB962C8B-B14F-4D97-AF65-F5344CB8AC3E}">
        <p14:creationId xmlns:p14="http://schemas.microsoft.com/office/powerpoint/2010/main" val="1942335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16814" y="382062"/>
            <a:ext cx="4983031" cy="461665"/>
          </a:xfrm>
          <a:prstGeom prst="rect">
            <a:avLst/>
          </a:prstGeom>
        </p:spPr>
        <p:txBody>
          <a:bodyPr wrap="none">
            <a:spAutoFit/>
          </a:bodyPr>
          <a:lstStyle/>
          <a:p>
            <a:r>
              <a:rPr lang="en-US" sz="2400" b="1" dirty="0" smtClean="0">
                <a:solidFill>
                  <a:srgbClr val="0070C0"/>
                </a:solidFill>
              </a:rPr>
              <a:t>Measuring Current with a </a:t>
            </a:r>
            <a:r>
              <a:rPr lang="en-US" sz="2400" b="1" dirty="0" err="1" smtClean="0">
                <a:solidFill>
                  <a:srgbClr val="0070C0"/>
                </a:solidFill>
              </a:rPr>
              <a:t>Multimeter</a:t>
            </a:r>
            <a:endParaRPr lang="en-US" sz="2400" b="1" dirty="0">
              <a:solidFill>
                <a:srgbClr val="0070C0"/>
              </a:solidFill>
            </a:endParaRPr>
          </a:p>
        </p:txBody>
      </p:sp>
      <p:sp>
        <p:nvSpPr>
          <p:cNvPr id="3" name="Rectangle 2"/>
          <p:cNvSpPr/>
          <p:nvPr/>
        </p:nvSpPr>
        <p:spPr>
          <a:xfrm>
            <a:off x="211295" y="172878"/>
            <a:ext cx="6189376" cy="6394058"/>
          </a:xfrm>
          <a:prstGeom prst="rect">
            <a:avLst/>
          </a:prstGeom>
        </p:spPr>
        <p:txBody>
          <a:bodyPr wrap="square">
            <a:spAutoFit/>
          </a:bodyPr>
          <a:lstStyle/>
          <a:p>
            <a:pPr algn="just">
              <a:lnSpc>
                <a:spcPct val="150000"/>
              </a:lnSpc>
            </a:pPr>
            <a:r>
              <a:rPr lang="en-US" sz="2100" b="1" dirty="0" smtClean="0">
                <a:solidFill>
                  <a:prstClr val="black"/>
                </a:solidFill>
              </a:rPr>
              <a:t>To measure current with a </a:t>
            </a:r>
            <a:r>
              <a:rPr lang="en-US" sz="2100" b="1" dirty="0" err="1" smtClean="0">
                <a:solidFill>
                  <a:prstClr val="black"/>
                </a:solidFill>
              </a:rPr>
              <a:t>multimeter</a:t>
            </a:r>
            <a:r>
              <a:rPr lang="en-US" sz="2100" b="1" dirty="0" smtClean="0">
                <a:solidFill>
                  <a:prstClr val="black"/>
                </a:solidFill>
              </a:rPr>
              <a:t>, we must place it </a:t>
            </a:r>
            <a:r>
              <a:rPr lang="en-US" sz="2100" b="1" dirty="0" smtClean="0">
                <a:solidFill>
                  <a:srgbClr val="FF0000"/>
                </a:solidFill>
              </a:rPr>
              <a:t>in series with the circuit under test</a:t>
            </a:r>
            <a:r>
              <a:rPr lang="en-US" sz="2100" b="1" dirty="0" smtClean="0">
                <a:solidFill>
                  <a:prstClr val="black"/>
                </a:solidFill>
              </a:rPr>
              <a:t>. In this configuration, the meter becomes a part of the circuit. In Figure </a:t>
            </a:r>
            <a:r>
              <a:rPr lang="tr-TR" sz="2100" b="1" dirty="0" smtClean="0">
                <a:solidFill>
                  <a:prstClr val="black"/>
                </a:solidFill>
              </a:rPr>
              <a:t>1.12</a:t>
            </a:r>
            <a:r>
              <a:rPr lang="en-US" sz="2100" b="1" dirty="0" smtClean="0">
                <a:solidFill>
                  <a:prstClr val="black"/>
                </a:solidFill>
              </a:rPr>
              <a:t>, you will see the correct way to use a </a:t>
            </a:r>
            <a:r>
              <a:rPr lang="en-US" sz="2100" b="1" dirty="0" err="1" smtClean="0">
                <a:solidFill>
                  <a:prstClr val="black"/>
                </a:solidFill>
              </a:rPr>
              <a:t>multimeter</a:t>
            </a:r>
            <a:r>
              <a:rPr lang="en-US" sz="2100" b="1" dirty="0" smtClean="0">
                <a:solidFill>
                  <a:prstClr val="black"/>
                </a:solidFill>
              </a:rPr>
              <a:t> in the ammeter mode. Pay special attention to the jacks on the </a:t>
            </a:r>
            <a:r>
              <a:rPr lang="en-US" sz="2100" b="1" dirty="0" err="1" smtClean="0">
                <a:solidFill>
                  <a:prstClr val="black"/>
                </a:solidFill>
              </a:rPr>
              <a:t>multimeter</a:t>
            </a:r>
            <a:r>
              <a:rPr lang="en-US" sz="2100" b="1" dirty="0" smtClean="0">
                <a:solidFill>
                  <a:prstClr val="black"/>
                </a:solidFill>
              </a:rPr>
              <a:t>, as each </a:t>
            </a:r>
            <a:r>
              <a:rPr lang="en-US" sz="2100" b="1" dirty="0" err="1" smtClean="0">
                <a:solidFill>
                  <a:prstClr val="black"/>
                </a:solidFill>
              </a:rPr>
              <a:t>multimeter</a:t>
            </a:r>
            <a:r>
              <a:rPr lang="en-US" sz="2100" b="1" dirty="0" smtClean="0">
                <a:solidFill>
                  <a:prstClr val="black"/>
                </a:solidFill>
              </a:rPr>
              <a:t> varies. </a:t>
            </a:r>
            <a:r>
              <a:rPr lang="en-US" sz="2100" b="1" dirty="0" smtClean="0">
                <a:solidFill>
                  <a:srgbClr val="FF0000"/>
                </a:solidFill>
              </a:rPr>
              <a:t>If you know you are measuring alternating current, use the AC ammeter setting</a:t>
            </a:r>
            <a:r>
              <a:rPr lang="en-US" sz="2100" b="1" dirty="0" smtClean="0">
                <a:solidFill>
                  <a:prstClr val="black"/>
                </a:solidFill>
              </a:rPr>
              <a:t>. </a:t>
            </a:r>
            <a:r>
              <a:rPr lang="en-US" sz="2100" b="1" dirty="0" smtClean="0">
                <a:solidFill>
                  <a:srgbClr val="0070C0"/>
                </a:solidFill>
              </a:rPr>
              <a:t>If you are measuring direct current, use the DC ammeter setting.</a:t>
            </a:r>
            <a:r>
              <a:rPr lang="en-US" sz="2100" b="1" dirty="0" smtClean="0">
                <a:solidFill>
                  <a:srgbClr val="FF0000"/>
                </a:solidFill>
              </a:rPr>
              <a:t> </a:t>
            </a:r>
            <a:r>
              <a:rPr lang="en-US" sz="2100" b="1" dirty="0" smtClean="0">
                <a:solidFill>
                  <a:prstClr val="black"/>
                </a:solidFill>
              </a:rPr>
              <a:t>You may notice that the </a:t>
            </a:r>
            <a:r>
              <a:rPr lang="en-US" sz="2100" b="1" dirty="0" smtClean="0">
                <a:solidFill>
                  <a:srgbClr val="FF0000"/>
                </a:solidFill>
              </a:rPr>
              <a:t>current is negative in the diagram.</a:t>
            </a:r>
            <a:r>
              <a:rPr lang="en-US" sz="2100" b="1" dirty="0" smtClean="0">
                <a:solidFill>
                  <a:prstClr val="black"/>
                </a:solidFill>
              </a:rPr>
              <a:t> Can you offer an explanation as to why that is? Hint: The outer terminal on a 6V battery like the one shown is positive. </a:t>
            </a:r>
            <a:endParaRPr lang="en-US" sz="2100" b="1" dirty="0">
              <a:solidFill>
                <a:prstClr val="black"/>
              </a:solidFill>
            </a:endParaRPr>
          </a:p>
        </p:txBody>
      </p:sp>
      <p:pic>
        <p:nvPicPr>
          <p:cNvPr id="5" name="Picture 4"/>
          <p:cNvPicPr>
            <a:picLocks noChangeAspect="1"/>
          </p:cNvPicPr>
          <p:nvPr/>
        </p:nvPicPr>
        <p:blipFill>
          <a:blip r:embed="rId2"/>
          <a:stretch>
            <a:fillRect/>
          </a:stretch>
        </p:blipFill>
        <p:spPr>
          <a:xfrm>
            <a:off x="6400671" y="1754648"/>
            <a:ext cx="5615318" cy="3851016"/>
          </a:xfrm>
          <a:prstGeom prst="rect">
            <a:avLst/>
          </a:prstGeom>
        </p:spPr>
      </p:pic>
    </p:spTree>
    <p:extLst>
      <p:ext uri="{BB962C8B-B14F-4D97-AF65-F5344CB8AC3E}">
        <p14:creationId xmlns:p14="http://schemas.microsoft.com/office/powerpoint/2010/main" val="208308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395" y="800104"/>
            <a:ext cx="11165985" cy="4401205"/>
          </a:xfrm>
          <a:prstGeom prst="rect">
            <a:avLst/>
          </a:prstGeom>
        </p:spPr>
        <p:txBody>
          <a:bodyPr wrap="square">
            <a:spAutoFit/>
          </a:bodyPr>
          <a:lstStyle/>
          <a:p>
            <a:pPr algn="just">
              <a:lnSpc>
                <a:spcPct val="200000"/>
              </a:lnSpc>
            </a:pPr>
            <a:r>
              <a:rPr lang="en-US" sz="2000" b="1" dirty="0" smtClean="0">
                <a:solidFill>
                  <a:prstClr val="black"/>
                </a:solidFill>
              </a:rPr>
              <a:t>There is usually more than one positive (red) jack for your test leads on the front panel of the </a:t>
            </a:r>
            <a:r>
              <a:rPr lang="en-US" sz="2000" b="1" dirty="0" err="1" smtClean="0">
                <a:solidFill>
                  <a:prstClr val="black"/>
                </a:solidFill>
              </a:rPr>
              <a:t>multimeter</a:t>
            </a:r>
            <a:r>
              <a:rPr lang="en-US" sz="2000" b="1" dirty="0" smtClean="0">
                <a:solidFill>
                  <a:prstClr val="black"/>
                </a:solidFill>
              </a:rPr>
              <a:t>. The jacks on a </a:t>
            </a:r>
            <a:r>
              <a:rPr lang="en-US" sz="2000" b="1" dirty="0" err="1" smtClean="0">
                <a:solidFill>
                  <a:prstClr val="black"/>
                </a:solidFill>
              </a:rPr>
              <a:t>multimeter</a:t>
            </a:r>
            <a:r>
              <a:rPr lang="en-US" sz="2000" b="1" dirty="0" smtClean="0">
                <a:solidFill>
                  <a:prstClr val="black"/>
                </a:solidFill>
              </a:rPr>
              <a:t> are </a:t>
            </a:r>
            <a:r>
              <a:rPr lang="en-US" sz="2000" b="1" dirty="0" smtClean="0">
                <a:solidFill>
                  <a:srgbClr val="FF0000"/>
                </a:solidFill>
              </a:rPr>
              <a:t>fused for protecting the meter during current measurements</a:t>
            </a:r>
            <a:r>
              <a:rPr lang="en-US" sz="2000" b="1" dirty="0" smtClean="0">
                <a:solidFill>
                  <a:prstClr val="black"/>
                </a:solidFill>
              </a:rPr>
              <a:t>. So make sure you are using the right jack for the circuit under test and for the current mode setting on your meter. Failure to do </a:t>
            </a:r>
            <a:r>
              <a:rPr lang="en-US" sz="2000" b="1" dirty="0" smtClean="0">
                <a:solidFill>
                  <a:srgbClr val="FF0000"/>
                </a:solidFill>
              </a:rPr>
              <a:t>so may blow a fuse in the meter, or worse</a:t>
            </a:r>
            <a:r>
              <a:rPr lang="en-US" sz="2000" b="1" dirty="0" smtClean="0">
                <a:solidFill>
                  <a:prstClr val="black"/>
                </a:solidFill>
              </a:rPr>
              <a:t>. For example, if you are in 10 Amp mode, use the jack marked “10 A.” And finally, be aware that if you place the test clips in the circuit backwards in DC ammeter mode, you will not hurt the meter. You will instead see a negative current indication.</a:t>
            </a:r>
            <a:endParaRPr lang="en-US" sz="2000" b="1" dirty="0">
              <a:solidFill>
                <a:prstClr val="black"/>
              </a:solidFill>
            </a:endParaRPr>
          </a:p>
        </p:txBody>
      </p:sp>
    </p:spTree>
    <p:extLst>
      <p:ext uri="{BB962C8B-B14F-4D97-AF65-F5344CB8AC3E}">
        <p14:creationId xmlns:p14="http://schemas.microsoft.com/office/powerpoint/2010/main" val="150351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843" y="806641"/>
            <a:ext cx="5717334" cy="3485570"/>
          </a:xfrm>
          <a:prstGeom prst="rect">
            <a:avLst/>
          </a:prstGeom>
        </p:spPr>
        <p:txBody>
          <a:bodyPr wrap="square">
            <a:spAutoFit/>
          </a:bodyPr>
          <a:lstStyle/>
          <a:p>
            <a:pPr algn="just">
              <a:lnSpc>
                <a:spcPct val="150000"/>
              </a:lnSpc>
            </a:pPr>
            <a:r>
              <a:rPr lang="en-US" sz="2100" b="1" dirty="0" smtClean="0">
                <a:solidFill>
                  <a:prstClr val="black"/>
                </a:solidFill>
              </a:rPr>
              <a:t>To measure voltage across a component with a voltmeter, you place it in </a:t>
            </a:r>
            <a:r>
              <a:rPr lang="en-US" sz="2100" b="1" dirty="0" smtClean="0">
                <a:solidFill>
                  <a:srgbClr val="FF0000"/>
                </a:solidFill>
              </a:rPr>
              <a:t>parallel </a:t>
            </a:r>
            <a:r>
              <a:rPr lang="en-US" sz="2100" b="1" dirty="0" smtClean="0">
                <a:solidFill>
                  <a:prstClr val="black"/>
                </a:solidFill>
              </a:rPr>
              <a:t>with the component under test. </a:t>
            </a:r>
            <a:r>
              <a:rPr lang="en-US" sz="2100" b="1" dirty="0" smtClean="0">
                <a:solidFill>
                  <a:srgbClr val="FF0000"/>
                </a:solidFill>
              </a:rPr>
              <a:t>A voltmeter draws almost no current at all, so this measurement will not interfere in the operation of the circuit under test</a:t>
            </a:r>
            <a:r>
              <a:rPr lang="en-US" sz="2100" b="1" dirty="0" smtClean="0">
                <a:solidFill>
                  <a:prstClr val="black"/>
                </a:solidFill>
              </a:rPr>
              <a:t>. Figure </a:t>
            </a:r>
            <a:r>
              <a:rPr lang="tr-TR" sz="2100" b="1" dirty="0" smtClean="0">
                <a:solidFill>
                  <a:prstClr val="black"/>
                </a:solidFill>
              </a:rPr>
              <a:t>1.13</a:t>
            </a:r>
            <a:r>
              <a:rPr lang="en-US" sz="2100" b="1" dirty="0" smtClean="0">
                <a:solidFill>
                  <a:prstClr val="black"/>
                </a:solidFill>
              </a:rPr>
              <a:t> shows a voltmeter being used to check a resistor in a circuit.</a:t>
            </a:r>
            <a:endParaRPr lang="en-US" sz="2100" b="1" dirty="0">
              <a:solidFill>
                <a:prstClr val="black"/>
              </a:solidFill>
            </a:endParaRPr>
          </a:p>
        </p:txBody>
      </p:sp>
      <p:sp>
        <p:nvSpPr>
          <p:cNvPr id="3" name="Rectangle 2"/>
          <p:cNvSpPr/>
          <p:nvPr/>
        </p:nvSpPr>
        <p:spPr>
          <a:xfrm>
            <a:off x="344843" y="238207"/>
            <a:ext cx="5862118" cy="523220"/>
          </a:xfrm>
          <a:prstGeom prst="rect">
            <a:avLst/>
          </a:prstGeom>
        </p:spPr>
        <p:txBody>
          <a:bodyPr wrap="none">
            <a:spAutoFit/>
          </a:bodyPr>
          <a:lstStyle/>
          <a:p>
            <a:r>
              <a:rPr lang="en-US" sz="2800" b="1" dirty="0" smtClean="0">
                <a:solidFill>
                  <a:srgbClr val="0070C0"/>
                </a:solidFill>
              </a:rPr>
              <a:t>Measuring Voltage with a </a:t>
            </a:r>
            <a:r>
              <a:rPr lang="en-US" sz="2800" b="1" dirty="0" err="1" smtClean="0">
                <a:solidFill>
                  <a:srgbClr val="0070C0"/>
                </a:solidFill>
              </a:rPr>
              <a:t>Multimeter</a:t>
            </a:r>
            <a:r>
              <a:rPr lang="en-US" sz="2800" b="1" dirty="0" smtClean="0">
                <a:solidFill>
                  <a:srgbClr val="0070C0"/>
                </a:solidFill>
              </a:rPr>
              <a:t> </a:t>
            </a:r>
            <a:endParaRPr lang="tr-TR" sz="2800" b="1" dirty="0" smtClean="0">
              <a:solidFill>
                <a:srgbClr val="0070C0"/>
              </a:solidFill>
            </a:endParaRPr>
          </a:p>
        </p:txBody>
      </p:sp>
      <p:sp>
        <p:nvSpPr>
          <p:cNvPr id="5" name="Rectangle 4"/>
          <p:cNvSpPr/>
          <p:nvPr/>
        </p:nvSpPr>
        <p:spPr>
          <a:xfrm>
            <a:off x="1721189" y="4404308"/>
            <a:ext cx="7279450" cy="2031325"/>
          </a:xfrm>
          <a:prstGeom prst="rect">
            <a:avLst/>
          </a:prstGeom>
        </p:spPr>
        <p:txBody>
          <a:bodyPr wrap="square">
            <a:spAutoFit/>
          </a:bodyPr>
          <a:lstStyle/>
          <a:p>
            <a:pPr algn="just">
              <a:lnSpc>
                <a:spcPct val="150000"/>
              </a:lnSpc>
            </a:pPr>
            <a:r>
              <a:rPr lang="en-US" sz="2100" b="1" dirty="0" smtClean="0">
                <a:solidFill>
                  <a:srgbClr val="FF0000"/>
                </a:solidFill>
              </a:rPr>
              <a:t>Make sure that you are measuring the voltage on the right setting. </a:t>
            </a:r>
            <a:r>
              <a:rPr lang="en-US" sz="2100" b="1" dirty="0" smtClean="0">
                <a:solidFill>
                  <a:prstClr val="black"/>
                </a:solidFill>
              </a:rPr>
              <a:t>You won't hurt your meter if you are measuring an AC voltage with the meter set to DC mode, but you may not read the voltage you expect. </a:t>
            </a:r>
            <a:endParaRPr lang="en-US" sz="2100" b="1" dirty="0">
              <a:solidFill>
                <a:prstClr val="black"/>
              </a:solidFill>
            </a:endParaRPr>
          </a:p>
        </p:txBody>
      </p:sp>
      <p:pic>
        <p:nvPicPr>
          <p:cNvPr id="6" name="Picture 5"/>
          <p:cNvPicPr>
            <a:picLocks noChangeAspect="1"/>
          </p:cNvPicPr>
          <p:nvPr/>
        </p:nvPicPr>
        <p:blipFill>
          <a:blip r:embed="rId2"/>
          <a:stretch>
            <a:fillRect/>
          </a:stretch>
        </p:blipFill>
        <p:spPr>
          <a:xfrm>
            <a:off x="6062177" y="308558"/>
            <a:ext cx="5876925" cy="4095750"/>
          </a:xfrm>
          <a:prstGeom prst="rect">
            <a:avLst/>
          </a:prstGeom>
        </p:spPr>
      </p:pic>
    </p:spTree>
    <p:extLst>
      <p:ext uri="{BB962C8B-B14F-4D97-AF65-F5344CB8AC3E}">
        <p14:creationId xmlns:p14="http://schemas.microsoft.com/office/powerpoint/2010/main" val="2251565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943" y="179162"/>
            <a:ext cx="4715778" cy="646331"/>
          </a:xfrm>
          <a:prstGeom prst="rect">
            <a:avLst/>
          </a:prstGeom>
        </p:spPr>
        <p:txBody>
          <a:bodyPr wrap="none">
            <a:spAutoFit/>
          </a:bodyPr>
          <a:lstStyle/>
          <a:p>
            <a:r>
              <a:rPr lang="tr-TR" sz="3600" b="1" dirty="0" smtClean="0">
                <a:solidFill>
                  <a:srgbClr val="0070C0"/>
                </a:solidFill>
              </a:rPr>
              <a:t>1</a:t>
            </a:r>
            <a:r>
              <a:rPr lang="en-US" sz="3600" b="1" dirty="0" smtClean="0">
                <a:solidFill>
                  <a:srgbClr val="0070C0"/>
                </a:solidFill>
              </a:rPr>
              <a:t>.</a:t>
            </a:r>
            <a:r>
              <a:rPr lang="tr-TR" sz="3600" b="1" dirty="0" smtClean="0">
                <a:solidFill>
                  <a:srgbClr val="0070C0"/>
                </a:solidFill>
              </a:rPr>
              <a:t>4</a:t>
            </a:r>
            <a:r>
              <a:rPr lang="en-US" sz="3600" b="1" dirty="0" smtClean="0">
                <a:solidFill>
                  <a:srgbClr val="0070C0"/>
                </a:solidFill>
              </a:rPr>
              <a:t> </a:t>
            </a:r>
            <a:r>
              <a:rPr lang="en-US" sz="3600" b="1" dirty="0">
                <a:solidFill>
                  <a:srgbClr val="FF0000"/>
                </a:solidFill>
              </a:rPr>
              <a:t>KIRCHHOFF’S LAWS </a:t>
            </a:r>
          </a:p>
        </p:txBody>
      </p:sp>
      <p:pic>
        <p:nvPicPr>
          <p:cNvPr id="3" name="Picture 2"/>
          <p:cNvPicPr>
            <a:picLocks noChangeAspect="1"/>
          </p:cNvPicPr>
          <p:nvPr/>
        </p:nvPicPr>
        <p:blipFill>
          <a:blip r:embed="rId2"/>
          <a:stretch>
            <a:fillRect/>
          </a:stretch>
        </p:blipFill>
        <p:spPr>
          <a:xfrm>
            <a:off x="914402" y="992919"/>
            <a:ext cx="10251582" cy="5132765"/>
          </a:xfrm>
          <a:prstGeom prst="rect">
            <a:avLst/>
          </a:prstGeom>
        </p:spPr>
      </p:pic>
    </p:spTree>
    <p:extLst>
      <p:ext uri="{BB962C8B-B14F-4D97-AF65-F5344CB8AC3E}">
        <p14:creationId xmlns:p14="http://schemas.microsoft.com/office/powerpoint/2010/main" val="195751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6" y="167425"/>
            <a:ext cx="3940936" cy="707886"/>
          </a:xfrm>
          <a:prstGeom prst="rect">
            <a:avLst/>
          </a:prstGeom>
          <a:noFill/>
        </p:spPr>
        <p:txBody>
          <a:bodyPr wrap="square" rtlCol="0">
            <a:spAutoFit/>
          </a:bodyPr>
          <a:lstStyle/>
          <a:p>
            <a:r>
              <a:rPr lang="tr-TR" sz="4000" dirty="0" smtClean="0">
                <a:solidFill>
                  <a:srgbClr val="0070C0"/>
                </a:solidFill>
              </a:rPr>
              <a:t>1.1 </a:t>
            </a:r>
            <a:r>
              <a:rPr lang="tr-TR" sz="4000" b="1" dirty="0" smtClean="0">
                <a:solidFill>
                  <a:srgbClr val="FF0000"/>
                </a:solidFill>
              </a:rPr>
              <a:t>Introduction</a:t>
            </a:r>
            <a:endParaRPr lang="en-US" sz="4000" b="1" dirty="0">
              <a:solidFill>
                <a:srgbClr val="FF0000"/>
              </a:solidFill>
            </a:endParaRPr>
          </a:p>
        </p:txBody>
      </p:sp>
      <p:sp>
        <p:nvSpPr>
          <p:cNvPr id="3" name="Rectangle 2"/>
          <p:cNvSpPr/>
          <p:nvPr/>
        </p:nvSpPr>
        <p:spPr>
          <a:xfrm>
            <a:off x="270456" y="875311"/>
            <a:ext cx="11294772" cy="1429622"/>
          </a:xfrm>
          <a:prstGeom prst="rect">
            <a:avLst/>
          </a:prstGeom>
        </p:spPr>
        <p:txBody>
          <a:bodyPr wrap="square">
            <a:spAutoFit/>
          </a:bodyPr>
          <a:lstStyle/>
          <a:p>
            <a:pPr algn="just">
              <a:lnSpc>
                <a:spcPct val="150000"/>
              </a:lnSpc>
            </a:pPr>
            <a:r>
              <a:rPr lang="en-US" sz="2000" b="1" dirty="0" smtClean="0"/>
              <a:t>Practically all</a:t>
            </a:r>
            <a:r>
              <a:rPr lang="tr-TR" sz="2000" b="1" dirty="0" smtClean="0"/>
              <a:t>  elec</a:t>
            </a:r>
            <a:r>
              <a:rPr lang="en-US" sz="2000" b="1" dirty="0" smtClean="0"/>
              <a:t>tonic and measurement systems contain electrical circuits and components. To understand how to design and analyze these systems, a firm grasp of the fundamentals of basic electrical components and circuit analysis techniques is a necessity</a:t>
            </a:r>
            <a:r>
              <a:rPr lang="tr-TR" sz="2000" b="1" dirty="0" smtClean="0"/>
              <a:t>.</a:t>
            </a:r>
            <a:endParaRPr lang="en-US" sz="2000" b="1" dirty="0"/>
          </a:p>
        </p:txBody>
      </p:sp>
      <p:sp>
        <p:nvSpPr>
          <p:cNvPr id="4" name="Rectangle 3"/>
          <p:cNvSpPr/>
          <p:nvPr/>
        </p:nvSpPr>
        <p:spPr>
          <a:xfrm>
            <a:off x="382072" y="2435308"/>
            <a:ext cx="11002851" cy="4247317"/>
          </a:xfrm>
          <a:prstGeom prst="rect">
            <a:avLst/>
          </a:prstGeom>
        </p:spPr>
        <p:txBody>
          <a:bodyPr wrap="square">
            <a:spAutoFit/>
          </a:bodyPr>
          <a:lstStyle/>
          <a:p>
            <a:pPr algn="just">
              <a:lnSpc>
                <a:spcPct val="150000"/>
              </a:lnSpc>
            </a:pPr>
            <a:r>
              <a:rPr lang="tr-TR" sz="2000" dirty="0" smtClean="0">
                <a:solidFill>
                  <a:srgbClr val="FF0000"/>
                </a:solidFill>
              </a:rPr>
              <a:t>« </a:t>
            </a:r>
            <a:r>
              <a:rPr lang="en-US" sz="2000" dirty="0" smtClean="0">
                <a:solidFill>
                  <a:srgbClr val="FF0000"/>
                </a:solidFill>
              </a:rPr>
              <a:t>When electrons move, they produce an electrical current, and we can do useful things with the energized electrons</a:t>
            </a:r>
            <a:r>
              <a:rPr lang="tr-TR" sz="2000" dirty="0" smtClean="0">
                <a:solidFill>
                  <a:srgbClr val="FF0000"/>
                </a:solidFill>
              </a:rPr>
              <a:t> »</a:t>
            </a:r>
            <a:r>
              <a:rPr lang="en-US" sz="2000" dirty="0" smtClean="0"/>
              <a:t>. </a:t>
            </a:r>
            <a:endParaRPr lang="tr-TR" sz="2000" dirty="0" smtClean="0"/>
          </a:p>
          <a:p>
            <a:pPr algn="just">
              <a:lnSpc>
                <a:spcPct val="150000"/>
              </a:lnSpc>
            </a:pPr>
            <a:endParaRPr lang="tr-TR" sz="2000" dirty="0" smtClean="0"/>
          </a:p>
          <a:p>
            <a:pPr algn="just">
              <a:lnSpc>
                <a:spcPct val="150000"/>
              </a:lnSpc>
            </a:pPr>
            <a:endParaRPr lang="tr-TR" sz="2000" dirty="0"/>
          </a:p>
          <a:p>
            <a:pPr algn="just">
              <a:lnSpc>
                <a:spcPct val="150000"/>
              </a:lnSpc>
            </a:pPr>
            <a:r>
              <a:rPr lang="en-US" sz="2000" b="1" dirty="0" smtClean="0"/>
              <a:t>The reason they move is that we impose an electrical field that imparts energy by doing work on the electrons. A measure of the electric field’s potential is called </a:t>
            </a:r>
            <a:r>
              <a:rPr lang="en-US" sz="2000" b="1" dirty="0" smtClean="0">
                <a:solidFill>
                  <a:srgbClr val="FF0000"/>
                </a:solidFill>
              </a:rPr>
              <a:t>voltage</a:t>
            </a:r>
            <a:r>
              <a:rPr lang="en-US" sz="2000" b="1" dirty="0" smtClean="0"/>
              <a:t>. We can think of voltage as an “across variable” between two points in the field. Voltage is sometimes referred to as </a:t>
            </a:r>
            <a:r>
              <a:rPr lang="en-US" sz="2000" b="1" dirty="0" smtClean="0">
                <a:solidFill>
                  <a:srgbClr val="FF0000"/>
                </a:solidFill>
              </a:rPr>
              <a:t>electromotive force, or </a:t>
            </a:r>
            <a:r>
              <a:rPr lang="en-US" sz="2000" b="1" dirty="0" err="1" smtClean="0">
                <a:solidFill>
                  <a:srgbClr val="FF0000"/>
                </a:solidFill>
              </a:rPr>
              <a:t>emf</a:t>
            </a:r>
            <a:r>
              <a:rPr lang="en-US" sz="2000" b="1" dirty="0" smtClean="0"/>
              <a:t>. The resulting movement of electrons is the </a:t>
            </a:r>
            <a:r>
              <a:rPr lang="en-US" sz="2000" b="1" dirty="0" smtClean="0">
                <a:solidFill>
                  <a:srgbClr val="FF0000"/>
                </a:solidFill>
              </a:rPr>
              <a:t>current</a:t>
            </a:r>
            <a:r>
              <a:rPr lang="en-US" sz="2000" b="1" dirty="0" smtClean="0"/>
              <a:t>, a “through variable,” that moves through the field. </a:t>
            </a:r>
            <a:endParaRPr lang="en-US" sz="2000" b="1" dirty="0"/>
          </a:p>
        </p:txBody>
      </p:sp>
      <p:pic>
        <p:nvPicPr>
          <p:cNvPr id="5" name="Picture 4"/>
          <p:cNvPicPr>
            <a:picLocks noChangeAspect="1"/>
          </p:cNvPicPr>
          <p:nvPr/>
        </p:nvPicPr>
        <p:blipFill>
          <a:blip r:embed="rId2"/>
          <a:stretch>
            <a:fillRect/>
          </a:stretch>
        </p:blipFill>
        <p:spPr>
          <a:xfrm>
            <a:off x="3833812" y="3002270"/>
            <a:ext cx="3236689" cy="1417329"/>
          </a:xfrm>
          <a:prstGeom prst="rect">
            <a:avLst/>
          </a:prstGeom>
        </p:spPr>
      </p:pic>
    </p:spTree>
    <p:extLst>
      <p:ext uri="{BB962C8B-B14F-4D97-AF65-F5344CB8AC3E}">
        <p14:creationId xmlns:p14="http://schemas.microsoft.com/office/powerpoint/2010/main" val="2852046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5943" y="275405"/>
            <a:ext cx="11154739" cy="2400657"/>
          </a:xfrm>
          <a:prstGeom prst="rect">
            <a:avLst/>
          </a:prstGeom>
        </p:spPr>
        <p:txBody>
          <a:bodyPr wrap="square">
            <a:spAutoFit/>
          </a:bodyPr>
          <a:lstStyle/>
          <a:p>
            <a:pPr algn="just">
              <a:lnSpc>
                <a:spcPct val="150000"/>
              </a:lnSpc>
            </a:pPr>
            <a:r>
              <a:rPr lang="tr-TR" sz="2000" b="1" dirty="0" smtClean="0"/>
              <a:t>N</a:t>
            </a:r>
            <a:r>
              <a:rPr lang="en-US" sz="2000" b="1" dirty="0" smtClean="0"/>
              <a:t>ow </a:t>
            </a:r>
            <a:r>
              <a:rPr lang="en-US" sz="2000" b="1" dirty="0"/>
              <a:t>we are ready to put circuit elements and sources together in circuits and </a:t>
            </a:r>
            <a:r>
              <a:rPr lang="en-US" sz="2000" b="1" dirty="0" smtClean="0"/>
              <a:t>calculate </a:t>
            </a:r>
            <a:r>
              <a:rPr lang="en-US" sz="2000" b="1" dirty="0"/>
              <a:t>voltages and currents anywhere in the circuit. </a:t>
            </a:r>
            <a:r>
              <a:rPr lang="en-US" sz="2000" b="1" dirty="0">
                <a:solidFill>
                  <a:srgbClr val="FF0000"/>
                </a:solidFill>
              </a:rPr>
              <a:t>Kirchhoff’s laws are essential for the analysis and understanding of circuits, regardless of how simple or complex the circuit may be</a:t>
            </a:r>
            <a:r>
              <a:rPr lang="en-US" sz="2000" b="1" dirty="0"/>
              <a:t>. In fact, these laws are the basis for even the most complex circuit analysis such as that involved with transistor circuits, operational amplifiers, or </a:t>
            </a:r>
            <a:r>
              <a:rPr lang="en-US" sz="2000" b="1" dirty="0" smtClean="0"/>
              <a:t>integrated </a:t>
            </a:r>
            <a:r>
              <a:rPr lang="en-US" sz="2000" b="1" dirty="0"/>
              <a:t>circuits with hundreds of </a:t>
            </a:r>
            <a:r>
              <a:rPr lang="en-US" sz="2000" b="1" dirty="0" smtClean="0"/>
              <a:t>elements</a:t>
            </a:r>
            <a:r>
              <a:rPr lang="tr-TR" sz="2000" b="1" dirty="0" smtClean="0"/>
              <a:t>.</a:t>
            </a:r>
            <a:endParaRPr lang="en-US" sz="2000" b="1" dirty="0"/>
          </a:p>
        </p:txBody>
      </p:sp>
      <p:sp>
        <p:nvSpPr>
          <p:cNvPr id="4" name="Rectangle 3"/>
          <p:cNvSpPr/>
          <p:nvPr/>
        </p:nvSpPr>
        <p:spPr>
          <a:xfrm>
            <a:off x="255943" y="2737664"/>
            <a:ext cx="10703978" cy="400110"/>
          </a:xfrm>
          <a:prstGeom prst="rect">
            <a:avLst/>
          </a:prstGeom>
        </p:spPr>
        <p:txBody>
          <a:bodyPr wrap="square">
            <a:spAutoFit/>
          </a:bodyPr>
          <a:lstStyle/>
          <a:p>
            <a:r>
              <a:rPr lang="en-US" sz="2000" b="1" dirty="0">
                <a:solidFill>
                  <a:srgbClr val="FF0000"/>
                </a:solidFill>
              </a:rPr>
              <a:t>Kirchhoff’s voltage law (KVL) </a:t>
            </a:r>
            <a:r>
              <a:rPr lang="en-US" sz="2000" b="1" dirty="0"/>
              <a:t>states </a:t>
            </a:r>
            <a:r>
              <a:rPr lang="en-US" sz="2000" b="1" dirty="0" smtClean="0"/>
              <a:t>that </a:t>
            </a:r>
            <a:r>
              <a:rPr lang="en-US" sz="2000" b="1" dirty="0"/>
              <a:t>the sum of voltages around a closed loop or path is 0 </a:t>
            </a:r>
            <a:r>
              <a:rPr lang="tr-TR" sz="2000" b="1" dirty="0" smtClean="0"/>
              <a:t>.</a:t>
            </a:r>
            <a:endParaRPr lang="en-US" sz="2000" b="1" dirty="0"/>
          </a:p>
        </p:txBody>
      </p:sp>
      <p:pic>
        <p:nvPicPr>
          <p:cNvPr id="5" name="Picture 4"/>
          <p:cNvPicPr>
            <a:picLocks noChangeAspect="1"/>
          </p:cNvPicPr>
          <p:nvPr/>
        </p:nvPicPr>
        <p:blipFill>
          <a:blip r:embed="rId2"/>
          <a:stretch>
            <a:fillRect/>
          </a:stretch>
        </p:blipFill>
        <p:spPr>
          <a:xfrm>
            <a:off x="255943" y="3623214"/>
            <a:ext cx="2786363" cy="1671818"/>
          </a:xfrm>
          <a:prstGeom prst="rect">
            <a:avLst/>
          </a:prstGeom>
        </p:spPr>
      </p:pic>
      <p:sp>
        <p:nvSpPr>
          <p:cNvPr id="6" name="Rectangle 5"/>
          <p:cNvSpPr/>
          <p:nvPr/>
        </p:nvSpPr>
        <p:spPr>
          <a:xfrm>
            <a:off x="2613832" y="5471379"/>
            <a:ext cx="6096000" cy="1015663"/>
          </a:xfrm>
          <a:prstGeom prst="rect">
            <a:avLst/>
          </a:prstGeom>
        </p:spPr>
        <p:txBody>
          <a:bodyPr>
            <a:spAutoFit/>
          </a:bodyPr>
          <a:lstStyle/>
          <a:p>
            <a:pPr algn="just"/>
            <a:r>
              <a:rPr lang="en-US" sz="2000" b="1" dirty="0"/>
              <a:t>Note that the </a:t>
            </a:r>
            <a:r>
              <a:rPr lang="en-US" sz="2000" b="1" dirty="0">
                <a:solidFill>
                  <a:srgbClr val="FF0000"/>
                </a:solidFill>
              </a:rPr>
              <a:t>loop must be closed</a:t>
            </a:r>
            <a:r>
              <a:rPr lang="en-US" sz="2000" b="1" dirty="0"/>
              <a:t>, but the conductors themselves need not be closed </a:t>
            </a:r>
            <a:r>
              <a:rPr lang="en-US" sz="2000" b="1" dirty="0" smtClean="0"/>
              <a:t>(</a:t>
            </a:r>
            <a:r>
              <a:rPr lang="en-US" sz="2000" b="1" dirty="0"/>
              <a:t>i.e., the </a:t>
            </a:r>
            <a:r>
              <a:rPr lang="en-US" sz="2000" b="1" dirty="0">
                <a:solidFill>
                  <a:srgbClr val="FF0000"/>
                </a:solidFill>
              </a:rPr>
              <a:t>loops can go through open circuits</a:t>
            </a:r>
            <a:r>
              <a:rPr lang="en-US" sz="2000" b="1" dirty="0"/>
              <a:t>). </a:t>
            </a:r>
          </a:p>
        </p:txBody>
      </p:sp>
      <p:pic>
        <p:nvPicPr>
          <p:cNvPr id="7" name="Picture 6"/>
          <p:cNvPicPr>
            <a:picLocks noChangeAspect="1"/>
          </p:cNvPicPr>
          <p:nvPr/>
        </p:nvPicPr>
        <p:blipFill>
          <a:blip r:embed="rId3"/>
          <a:stretch>
            <a:fillRect/>
          </a:stretch>
        </p:blipFill>
        <p:spPr>
          <a:xfrm>
            <a:off x="5661832" y="3504717"/>
            <a:ext cx="4352925" cy="1504950"/>
          </a:xfrm>
          <a:prstGeom prst="rect">
            <a:avLst/>
          </a:prstGeom>
        </p:spPr>
      </p:pic>
    </p:spTree>
    <p:extLst>
      <p:ext uri="{BB962C8B-B14F-4D97-AF65-F5344CB8AC3E}">
        <p14:creationId xmlns:p14="http://schemas.microsoft.com/office/powerpoint/2010/main" val="328135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8952" y="2691685"/>
            <a:ext cx="7317615" cy="3572379"/>
          </a:xfrm>
          <a:prstGeom prst="rect">
            <a:avLst/>
          </a:prstGeom>
        </p:spPr>
      </p:pic>
      <p:pic>
        <p:nvPicPr>
          <p:cNvPr id="4" name="Picture 3"/>
          <p:cNvPicPr>
            <a:picLocks noChangeAspect="1"/>
          </p:cNvPicPr>
          <p:nvPr/>
        </p:nvPicPr>
        <p:blipFill>
          <a:blip r:embed="rId3"/>
          <a:stretch>
            <a:fillRect/>
          </a:stretch>
        </p:blipFill>
        <p:spPr>
          <a:xfrm>
            <a:off x="1494427" y="250367"/>
            <a:ext cx="8466443" cy="2441318"/>
          </a:xfrm>
          <a:prstGeom prst="rect">
            <a:avLst/>
          </a:prstGeom>
        </p:spPr>
      </p:pic>
    </p:spTree>
    <p:extLst>
      <p:ext uri="{BB962C8B-B14F-4D97-AF65-F5344CB8AC3E}">
        <p14:creationId xmlns:p14="http://schemas.microsoft.com/office/powerpoint/2010/main" val="234165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26" y="1324051"/>
            <a:ext cx="4915969" cy="4448708"/>
          </a:xfrm>
          <a:prstGeom prst="rect">
            <a:avLst/>
          </a:prstGeom>
        </p:spPr>
      </p:pic>
      <p:sp>
        <p:nvSpPr>
          <p:cNvPr id="3" name="Rectangle 2"/>
          <p:cNvSpPr/>
          <p:nvPr/>
        </p:nvSpPr>
        <p:spPr>
          <a:xfrm>
            <a:off x="5361326" y="351400"/>
            <a:ext cx="6696257" cy="400110"/>
          </a:xfrm>
          <a:prstGeom prst="rect">
            <a:avLst/>
          </a:prstGeom>
        </p:spPr>
        <p:txBody>
          <a:bodyPr wrap="none">
            <a:spAutoFit/>
          </a:bodyPr>
          <a:lstStyle/>
          <a:p>
            <a:r>
              <a:rPr lang="en-US" sz="2000" b="1" dirty="0"/>
              <a:t>KVL will be used to find the current </a:t>
            </a:r>
            <a:r>
              <a:rPr lang="tr-TR" sz="2000" b="1" dirty="0" smtClean="0"/>
              <a:t>   </a:t>
            </a:r>
            <a:r>
              <a:rPr lang="en-US" sz="2000" b="1" dirty="0" smtClean="0"/>
              <a:t> </a:t>
            </a:r>
            <a:r>
              <a:rPr lang="en-US" sz="2000" b="1" dirty="0"/>
              <a:t>in the following circuit</a:t>
            </a:r>
            <a:r>
              <a:rPr lang="en-US" dirty="0"/>
              <a:t>. </a:t>
            </a:r>
          </a:p>
        </p:txBody>
      </p:sp>
      <p:pic>
        <p:nvPicPr>
          <p:cNvPr id="4" name="Picture 3"/>
          <p:cNvPicPr>
            <a:picLocks noChangeAspect="1"/>
          </p:cNvPicPr>
          <p:nvPr/>
        </p:nvPicPr>
        <p:blipFill>
          <a:blip r:embed="rId3"/>
          <a:stretch>
            <a:fillRect/>
          </a:stretch>
        </p:blipFill>
        <p:spPr>
          <a:xfrm>
            <a:off x="7139389" y="1027837"/>
            <a:ext cx="3914775" cy="1876425"/>
          </a:xfrm>
          <a:prstGeom prst="rect">
            <a:avLst/>
          </a:prstGeom>
        </p:spPr>
      </p:pic>
      <p:pic>
        <p:nvPicPr>
          <p:cNvPr id="5" name="Picture 4"/>
          <p:cNvPicPr>
            <a:picLocks noChangeAspect="1"/>
          </p:cNvPicPr>
          <p:nvPr/>
        </p:nvPicPr>
        <p:blipFill>
          <a:blip r:embed="rId4"/>
          <a:stretch>
            <a:fillRect/>
          </a:stretch>
        </p:blipFill>
        <p:spPr>
          <a:xfrm>
            <a:off x="9225230" y="392481"/>
            <a:ext cx="180975" cy="323850"/>
          </a:xfrm>
          <a:prstGeom prst="rect">
            <a:avLst/>
          </a:prstGeom>
        </p:spPr>
      </p:pic>
      <p:pic>
        <p:nvPicPr>
          <p:cNvPr id="6" name="Picture 5"/>
          <p:cNvPicPr>
            <a:picLocks noChangeAspect="1"/>
          </p:cNvPicPr>
          <p:nvPr/>
        </p:nvPicPr>
        <p:blipFill>
          <a:blip r:embed="rId5"/>
          <a:stretch>
            <a:fillRect/>
          </a:stretch>
        </p:blipFill>
        <p:spPr>
          <a:xfrm>
            <a:off x="5273831" y="2904262"/>
            <a:ext cx="6513286" cy="365231"/>
          </a:xfrm>
          <a:prstGeom prst="rect">
            <a:avLst/>
          </a:prstGeom>
        </p:spPr>
      </p:pic>
      <p:pic>
        <p:nvPicPr>
          <p:cNvPr id="8" name="Picture 7"/>
          <p:cNvPicPr>
            <a:picLocks noChangeAspect="1"/>
          </p:cNvPicPr>
          <p:nvPr/>
        </p:nvPicPr>
        <p:blipFill>
          <a:blip r:embed="rId6"/>
          <a:stretch>
            <a:fillRect/>
          </a:stretch>
        </p:blipFill>
        <p:spPr>
          <a:xfrm>
            <a:off x="7559930" y="3607608"/>
            <a:ext cx="2279529" cy="635787"/>
          </a:xfrm>
          <a:prstGeom prst="rect">
            <a:avLst/>
          </a:prstGeom>
        </p:spPr>
      </p:pic>
      <p:sp>
        <p:nvSpPr>
          <p:cNvPr id="9" name="Rectangle 8"/>
          <p:cNvSpPr/>
          <p:nvPr/>
        </p:nvSpPr>
        <p:spPr>
          <a:xfrm>
            <a:off x="5273831" y="4411355"/>
            <a:ext cx="2399631" cy="400110"/>
          </a:xfrm>
          <a:prstGeom prst="rect">
            <a:avLst/>
          </a:prstGeom>
        </p:spPr>
        <p:txBody>
          <a:bodyPr wrap="none">
            <a:spAutoFit/>
          </a:bodyPr>
          <a:lstStyle/>
          <a:p>
            <a:r>
              <a:rPr lang="en-US" sz="2000" b="1" dirty="0"/>
              <a:t>Applying Ohm’s law</a:t>
            </a:r>
            <a:r>
              <a:rPr lang="en-US" dirty="0"/>
              <a:t>, </a:t>
            </a:r>
          </a:p>
        </p:txBody>
      </p:sp>
      <p:pic>
        <p:nvPicPr>
          <p:cNvPr id="10" name="Picture 9"/>
          <p:cNvPicPr>
            <a:picLocks noChangeAspect="1"/>
          </p:cNvPicPr>
          <p:nvPr/>
        </p:nvPicPr>
        <p:blipFill>
          <a:blip r:embed="rId7"/>
          <a:stretch>
            <a:fillRect/>
          </a:stretch>
        </p:blipFill>
        <p:spPr>
          <a:xfrm>
            <a:off x="7404290" y="4222257"/>
            <a:ext cx="2619492" cy="917562"/>
          </a:xfrm>
          <a:prstGeom prst="rect">
            <a:avLst/>
          </a:prstGeom>
        </p:spPr>
      </p:pic>
      <p:pic>
        <p:nvPicPr>
          <p:cNvPr id="11" name="Picture 10"/>
          <p:cNvPicPr>
            <a:picLocks noChangeAspect="1"/>
          </p:cNvPicPr>
          <p:nvPr/>
        </p:nvPicPr>
        <p:blipFill>
          <a:blip r:embed="rId8"/>
          <a:stretch>
            <a:fillRect/>
          </a:stretch>
        </p:blipFill>
        <p:spPr>
          <a:xfrm>
            <a:off x="5365908" y="5349644"/>
            <a:ext cx="6480612" cy="1022669"/>
          </a:xfrm>
          <a:prstGeom prst="rect">
            <a:avLst/>
          </a:prstGeom>
        </p:spPr>
      </p:pic>
    </p:spTree>
    <p:extLst>
      <p:ext uri="{BB962C8B-B14F-4D97-AF65-F5344CB8AC3E}">
        <p14:creationId xmlns:p14="http://schemas.microsoft.com/office/powerpoint/2010/main" val="401314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14" y="262771"/>
            <a:ext cx="11376340" cy="400110"/>
          </a:xfrm>
          <a:prstGeom prst="rect">
            <a:avLst/>
          </a:prstGeom>
        </p:spPr>
        <p:txBody>
          <a:bodyPr wrap="square">
            <a:spAutoFit/>
          </a:bodyPr>
          <a:lstStyle/>
          <a:p>
            <a:pPr algn="just"/>
            <a:r>
              <a:rPr lang="en-US" sz="2000" b="1" dirty="0">
                <a:solidFill>
                  <a:srgbClr val="FF0000"/>
                </a:solidFill>
              </a:rPr>
              <a:t>Kirchhoff’s current law (KCL) </a:t>
            </a:r>
            <a:r>
              <a:rPr lang="en-US" sz="2000" b="1" dirty="0"/>
              <a:t>states that the sum of the currents flowing into </a:t>
            </a:r>
            <a:r>
              <a:rPr lang="en-US" sz="2000" b="1" dirty="0" smtClean="0"/>
              <a:t>a </a:t>
            </a:r>
            <a:r>
              <a:rPr lang="en-US" sz="2000" b="1" dirty="0"/>
              <a:t>closed surface or node is 0.</a:t>
            </a:r>
          </a:p>
        </p:txBody>
      </p:sp>
      <p:pic>
        <p:nvPicPr>
          <p:cNvPr id="3" name="Picture 2"/>
          <p:cNvPicPr>
            <a:picLocks noChangeAspect="1"/>
          </p:cNvPicPr>
          <p:nvPr/>
        </p:nvPicPr>
        <p:blipFill>
          <a:blip r:embed="rId2"/>
          <a:stretch>
            <a:fillRect/>
          </a:stretch>
        </p:blipFill>
        <p:spPr>
          <a:xfrm>
            <a:off x="2715094" y="810518"/>
            <a:ext cx="6143625" cy="2847975"/>
          </a:xfrm>
          <a:prstGeom prst="rect">
            <a:avLst/>
          </a:prstGeom>
        </p:spPr>
      </p:pic>
      <p:pic>
        <p:nvPicPr>
          <p:cNvPr id="4" name="Picture 3"/>
          <p:cNvPicPr>
            <a:picLocks noChangeAspect="1"/>
          </p:cNvPicPr>
          <p:nvPr/>
        </p:nvPicPr>
        <p:blipFill>
          <a:blip r:embed="rId3"/>
          <a:stretch>
            <a:fillRect/>
          </a:stretch>
        </p:blipFill>
        <p:spPr>
          <a:xfrm>
            <a:off x="356314" y="3915558"/>
            <a:ext cx="6410325" cy="1571625"/>
          </a:xfrm>
          <a:prstGeom prst="rect">
            <a:avLst/>
          </a:prstGeom>
        </p:spPr>
      </p:pic>
      <p:pic>
        <p:nvPicPr>
          <p:cNvPr id="5" name="Picture 4"/>
          <p:cNvPicPr>
            <a:picLocks noChangeAspect="1"/>
          </p:cNvPicPr>
          <p:nvPr/>
        </p:nvPicPr>
        <p:blipFill>
          <a:blip r:embed="rId4"/>
          <a:stretch>
            <a:fillRect/>
          </a:stretch>
        </p:blipFill>
        <p:spPr>
          <a:xfrm>
            <a:off x="7826060" y="3915558"/>
            <a:ext cx="3552825" cy="1047750"/>
          </a:xfrm>
          <a:prstGeom prst="rect">
            <a:avLst/>
          </a:prstGeom>
        </p:spPr>
      </p:pic>
      <p:sp>
        <p:nvSpPr>
          <p:cNvPr id="6" name="Rectangle 5"/>
          <p:cNvSpPr/>
          <p:nvPr/>
        </p:nvSpPr>
        <p:spPr>
          <a:xfrm>
            <a:off x="356314" y="5487183"/>
            <a:ext cx="11502513" cy="707886"/>
          </a:xfrm>
          <a:prstGeom prst="rect">
            <a:avLst/>
          </a:prstGeom>
        </p:spPr>
        <p:txBody>
          <a:bodyPr wrap="square">
            <a:spAutoFit/>
          </a:bodyPr>
          <a:lstStyle/>
          <a:p>
            <a:r>
              <a:rPr lang="en-US" sz="2000" b="1" dirty="0"/>
              <a:t>Note that </a:t>
            </a:r>
            <a:r>
              <a:rPr lang="en-US" sz="2000" b="1" dirty="0">
                <a:solidFill>
                  <a:srgbClr val="FF0000"/>
                </a:solidFill>
              </a:rPr>
              <a:t>currents entering a node or surface are assigned a positive value</a:t>
            </a:r>
            <a:r>
              <a:rPr lang="en-US" sz="2000" b="1" dirty="0"/>
              <a:t>, and </a:t>
            </a:r>
            <a:r>
              <a:rPr lang="en-US" sz="2000" b="1" dirty="0" smtClean="0">
                <a:solidFill>
                  <a:srgbClr val="00B0F0"/>
                </a:solidFill>
              </a:rPr>
              <a:t>currents </a:t>
            </a:r>
            <a:r>
              <a:rPr lang="en-US" sz="2000" b="1" dirty="0">
                <a:solidFill>
                  <a:srgbClr val="00B0F0"/>
                </a:solidFill>
              </a:rPr>
              <a:t>leaving are assigned a </a:t>
            </a:r>
            <a:r>
              <a:rPr lang="en-US" sz="2000" b="1" dirty="0" err="1" smtClean="0">
                <a:solidFill>
                  <a:srgbClr val="00B0F0"/>
                </a:solidFill>
              </a:rPr>
              <a:t>negat</a:t>
            </a:r>
            <a:r>
              <a:rPr lang="tr-TR" sz="2000" b="1" dirty="0" smtClean="0">
                <a:solidFill>
                  <a:srgbClr val="00B0F0"/>
                </a:solidFill>
              </a:rPr>
              <a:t>ive.</a:t>
            </a:r>
            <a:endParaRPr lang="en-US" sz="2000" b="1" dirty="0">
              <a:solidFill>
                <a:srgbClr val="00B0F0"/>
              </a:solidFill>
            </a:endParaRPr>
          </a:p>
        </p:txBody>
      </p:sp>
    </p:spTree>
    <p:extLst>
      <p:ext uri="{BB962C8B-B14F-4D97-AF65-F5344CB8AC3E}">
        <p14:creationId xmlns:p14="http://schemas.microsoft.com/office/powerpoint/2010/main" val="1145304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2" y="210845"/>
            <a:ext cx="10534919" cy="3323987"/>
          </a:xfrm>
          <a:prstGeom prst="rect">
            <a:avLst/>
          </a:prstGeom>
        </p:spPr>
        <p:txBody>
          <a:bodyPr wrap="square">
            <a:spAutoFit/>
          </a:bodyPr>
          <a:lstStyle/>
          <a:p>
            <a:pPr algn="just">
              <a:lnSpc>
                <a:spcPct val="150000"/>
              </a:lnSpc>
            </a:pPr>
            <a:r>
              <a:rPr lang="tr-TR" sz="2000" b="1" dirty="0" smtClean="0">
                <a:solidFill>
                  <a:srgbClr val="FF0000"/>
                </a:solidFill>
              </a:rPr>
              <a:t>Some important remarks</a:t>
            </a:r>
            <a:r>
              <a:rPr lang="tr-TR" sz="2000" b="1" dirty="0" smtClean="0"/>
              <a:t>.</a:t>
            </a:r>
          </a:p>
          <a:p>
            <a:pPr marL="342900" indent="-342900" algn="just">
              <a:lnSpc>
                <a:spcPct val="150000"/>
              </a:lnSpc>
              <a:buFont typeface="Arial" panose="020B0604020202020204" pitchFamily="34" charset="0"/>
              <a:buChar char="•"/>
            </a:pPr>
            <a:r>
              <a:rPr lang="en-US" sz="2000" b="1" dirty="0" smtClean="0"/>
              <a:t>It </a:t>
            </a:r>
            <a:r>
              <a:rPr lang="en-US" sz="2000" b="1" dirty="0"/>
              <a:t>is important to note that, when analyzing a circuit, you arbitrarily assume </a:t>
            </a:r>
            <a:r>
              <a:rPr lang="en-US" sz="2000" b="1" dirty="0" smtClean="0"/>
              <a:t>current </a:t>
            </a:r>
            <a:r>
              <a:rPr lang="en-US" sz="2000" b="1" dirty="0"/>
              <a:t>directions and denote the directions with arrows on the schematic. </a:t>
            </a:r>
            <a:endParaRPr lang="tr-TR" sz="2000" b="1" dirty="0" smtClean="0"/>
          </a:p>
          <a:p>
            <a:pPr marL="342900" indent="-342900" algn="just">
              <a:lnSpc>
                <a:spcPct val="150000"/>
              </a:lnSpc>
              <a:buFont typeface="Arial" panose="020B0604020202020204" pitchFamily="34" charset="0"/>
              <a:buChar char="•"/>
            </a:pPr>
            <a:r>
              <a:rPr lang="en-US" sz="2000" b="1" dirty="0" smtClean="0"/>
              <a:t>If </a:t>
            </a:r>
            <a:r>
              <a:rPr lang="en-US" sz="2000" b="1" dirty="0"/>
              <a:t>the </a:t>
            </a:r>
            <a:r>
              <a:rPr lang="en-US" sz="2000" b="1" dirty="0" smtClean="0"/>
              <a:t>calculated </a:t>
            </a:r>
            <a:r>
              <a:rPr lang="en-US" sz="2000" b="1" dirty="0"/>
              <a:t>result for a current is negative, the current actually flows in the opposite </a:t>
            </a:r>
            <a:r>
              <a:rPr lang="en-US" sz="2000" b="1" dirty="0" smtClean="0"/>
              <a:t>direction</a:t>
            </a:r>
            <a:r>
              <a:rPr lang="en-US" sz="2000" b="1" dirty="0"/>
              <a:t>. Also, assumed voltage drops must be consistent with the assumed current </a:t>
            </a:r>
            <a:r>
              <a:rPr lang="en-US" sz="2000" b="1" dirty="0" smtClean="0"/>
              <a:t>directions</a:t>
            </a:r>
            <a:r>
              <a:rPr lang="en-US" sz="2000" b="1" dirty="0"/>
              <a:t>. </a:t>
            </a:r>
            <a:endParaRPr lang="tr-TR" sz="2000" b="1" dirty="0" smtClean="0"/>
          </a:p>
          <a:p>
            <a:pPr marL="342900" indent="-342900" algn="just">
              <a:lnSpc>
                <a:spcPct val="150000"/>
              </a:lnSpc>
              <a:buFont typeface="Arial" panose="020B0604020202020204" pitchFamily="34" charset="0"/>
              <a:buChar char="•"/>
            </a:pPr>
            <a:r>
              <a:rPr lang="en-US" sz="2000" b="1" dirty="0" smtClean="0"/>
              <a:t>If </a:t>
            </a:r>
            <a:r>
              <a:rPr lang="en-US" sz="2000" b="1" dirty="0"/>
              <a:t>a calculated voltage is negative, its actual polarity is opposite to that </a:t>
            </a:r>
            <a:r>
              <a:rPr lang="tr-TR" sz="2000" b="1" dirty="0" smtClean="0"/>
              <a:t> </a:t>
            </a:r>
            <a:r>
              <a:rPr lang="en-US" sz="2000" b="1" dirty="0" smtClean="0"/>
              <a:t>shown</a:t>
            </a:r>
            <a:r>
              <a:rPr lang="en-US" sz="2000" b="1" dirty="0"/>
              <a:t>.</a:t>
            </a:r>
          </a:p>
        </p:txBody>
      </p:sp>
      <p:grpSp>
        <p:nvGrpSpPr>
          <p:cNvPr id="27" name="Group 26"/>
          <p:cNvGrpSpPr/>
          <p:nvPr/>
        </p:nvGrpSpPr>
        <p:grpSpPr>
          <a:xfrm>
            <a:off x="2657803" y="3980734"/>
            <a:ext cx="3390115" cy="2119062"/>
            <a:chOff x="772732" y="3910396"/>
            <a:chExt cx="3390115" cy="2119062"/>
          </a:xfrm>
        </p:grpSpPr>
        <p:grpSp>
          <p:nvGrpSpPr>
            <p:cNvPr id="14" name="Group 13"/>
            <p:cNvGrpSpPr/>
            <p:nvPr/>
          </p:nvGrpSpPr>
          <p:grpSpPr>
            <a:xfrm>
              <a:off x="772732" y="3910396"/>
              <a:ext cx="3390115" cy="2119062"/>
              <a:chOff x="772732" y="3639940"/>
              <a:chExt cx="3390115" cy="2119062"/>
            </a:xfrm>
          </p:grpSpPr>
          <p:cxnSp>
            <p:nvCxnSpPr>
              <p:cNvPr id="4" name="Straight Connector 3"/>
              <p:cNvCxnSpPr/>
              <p:nvPr/>
            </p:nvCxnSpPr>
            <p:spPr>
              <a:xfrm flipV="1">
                <a:off x="772732" y="4391696"/>
                <a:ext cx="1571223" cy="1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650642" y="4404575"/>
                <a:ext cx="693313" cy="1354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307465" y="3721993"/>
                <a:ext cx="1390919" cy="695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313904" y="4391695"/>
                <a:ext cx="1571223" cy="128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7998" y="4048122"/>
                <a:ext cx="434734" cy="369332"/>
              </a:xfrm>
              <a:prstGeom prst="rect">
                <a:avLst/>
              </a:prstGeom>
              <a:noFill/>
            </p:spPr>
            <p:txBody>
              <a:bodyPr wrap="none" rtlCol="0">
                <a:spAutoFit/>
              </a:bodyPr>
              <a:lstStyle/>
              <a:p>
                <a:r>
                  <a:rPr lang="tr-TR" dirty="0" smtClean="0"/>
                  <a:t>2A</a:t>
                </a:r>
                <a:endParaRPr lang="en-US" dirty="0"/>
              </a:p>
            </p:txBody>
          </p:sp>
          <p:sp>
            <p:nvSpPr>
              <p:cNvPr id="11" name="TextBox 10"/>
              <p:cNvSpPr txBox="1"/>
              <p:nvPr/>
            </p:nvSpPr>
            <p:spPr>
              <a:xfrm>
                <a:off x="1997298" y="4997002"/>
                <a:ext cx="434734" cy="369332"/>
              </a:xfrm>
              <a:prstGeom prst="rect">
                <a:avLst/>
              </a:prstGeom>
              <a:noFill/>
            </p:spPr>
            <p:txBody>
              <a:bodyPr wrap="none" rtlCol="0">
                <a:spAutoFit/>
              </a:bodyPr>
              <a:lstStyle/>
              <a:p>
                <a:r>
                  <a:rPr lang="tr-TR" dirty="0" smtClean="0"/>
                  <a:t>3A</a:t>
                </a:r>
                <a:endParaRPr lang="en-US" dirty="0"/>
              </a:p>
            </p:txBody>
          </p:sp>
          <p:sp>
            <p:nvSpPr>
              <p:cNvPr id="12" name="TextBox 11"/>
              <p:cNvSpPr txBox="1"/>
              <p:nvPr/>
            </p:nvSpPr>
            <p:spPr>
              <a:xfrm>
                <a:off x="2432032" y="3639940"/>
                <a:ext cx="434734" cy="369332"/>
              </a:xfrm>
              <a:prstGeom prst="rect">
                <a:avLst/>
              </a:prstGeom>
              <a:noFill/>
            </p:spPr>
            <p:txBody>
              <a:bodyPr wrap="none" rtlCol="0">
                <a:spAutoFit/>
              </a:bodyPr>
              <a:lstStyle/>
              <a:p>
                <a:r>
                  <a:rPr lang="tr-TR" dirty="0" smtClean="0"/>
                  <a:t>5A</a:t>
                </a:r>
                <a:endParaRPr lang="en-US" dirty="0"/>
              </a:p>
            </p:txBody>
          </p:sp>
          <p:sp>
            <p:nvSpPr>
              <p:cNvPr id="13" name="TextBox 12"/>
              <p:cNvSpPr txBox="1"/>
              <p:nvPr/>
            </p:nvSpPr>
            <p:spPr>
              <a:xfrm>
                <a:off x="3920473" y="4207029"/>
                <a:ext cx="242374" cy="369332"/>
              </a:xfrm>
              <a:prstGeom prst="rect">
                <a:avLst/>
              </a:prstGeom>
              <a:noFill/>
            </p:spPr>
            <p:txBody>
              <a:bodyPr wrap="none" rtlCol="0">
                <a:spAutoFit/>
              </a:bodyPr>
              <a:lstStyle/>
              <a:p>
                <a:r>
                  <a:rPr lang="tr-TR" dirty="0" smtClean="0"/>
                  <a:t>I</a:t>
                </a:r>
                <a:endParaRPr lang="en-US" dirty="0"/>
              </a:p>
            </p:txBody>
          </p:sp>
        </p:grpSp>
        <p:cxnSp>
          <p:nvCxnSpPr>
            <p:cNvPr id="16" name="Straight Arrow Connector 15"/>
            <p:cNvCxnSpPr/>
            <p:nvPr/>
          </p:nvCxnSpPr>
          <p:spPr>
            <a:xfrm>
              <a:off x="1343702" y="4647884"/>
              <a:ext cx="740865" cy="22391"/>
            </a:xfrm>
            <a:prstGeom prst="straightConnector1">
              <a:avLst/>
            </a:prstGeom>
            <a:ln w="19050" cmpd="sng">
              <a:headEnd w="sm" len="sm"/>
              <a:tailEnd type="triangle" w="lg" len="lg"/>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2343955" y="4204534"/>
              <a:ext cx="877547" cy="440806"/>
            </a:xfrm>
            <a:prstGeom prst="straightConnector1">
              <a:avLst/>
            </a:prstGeom>
            <a:ln w="19050" cmpd="sng">
              <a:headEnd w="sm" len="sm"/>
              <a:tailEnd type="triangle" w="lg" len="lg"/>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2866766" y="4659079"/>
              <a:ext cx="956603" cy="0"/>
            </a:xfrm>
            <a:prstGeom prst="straightConnector1">
              <a:avLst/>
            </a:prstGeom>
            <a:ln w="19050" cmpd="sng">
              <a:headEnd w="sm" len="sm"/>
              <a:tailEnd type="triangle" w="lg" len="lg"/>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1871003" y="4700789"/>
              <a:ext cx="442902" cy="936001"/>
            </a:xfrm>
            <a:prstGeom prst="straightConnector1">
              <a:avLst/>
            </a:prstGeom>
            <a:ln w="19050" cmpd="sng">
              <a:headEnd w="sm" len="sm"/>
              <a:tailEnd type="triangle" w="lg" len="lg"/>
            </a:ln>
          </p:spPr>
          <p:style>
            <a:lnRef idx="1">
              <a:schemeClr val="dk1"/>
            </a:lnRef>
            <a:fillRef idx="0">
              <a:schemeClr val="dk1"/>
            </a:fillRef>
            <a:effectRef idx="0">
              <a:schemeClr val="dk1"/>
            </a:effectRef>
            <a:fontRef idx="minor">
              <a:schemeClr val="tx1"/>
            </a:fontRef>
          </p:style>
        </p:cxnSp>
      </p:grpSp>
      <p:sp>
        <p:nvSpPr>
          <p:cNvPr id="28" name="TextBox 27"/>
          <p:cNvSpPr txBox="1"/>
          <p:nvPr/>
        </p:nvSpPr>
        <p:spPr>
          <a:xfrm>
            <a:off x="6627072" y="3791009"/>
            <a:ext cx="4332849" cy="923330"/>
          </a:xfrm>
          <a:prstGeom prst="rect">
            <a:avLst/>
          </a:prstGeom>
          <a:noFill/>
        </p:spPr>
        <p:txBody>
          <a:bodyPr wrap="square" rtlCol="0">
            <a:spAutoFit/>
          </a:bodyPr>
          <a:lstStyle/>
          <a:p>
            <a:r>
              <a:rPr lang="tr-TR" dirty="0" smtClean="0"/>
              <a:t>2A +I = 3A + 5 A</a:t>
            </a:r>
          </a:p>
          <a:p>
            <a:r>
              <a:rPr lang="tr-TR" dirty="0" smtClean="0"/>
              <a:t>2A + I = 8 A</a:t>
            </a:r>
          </a:p>
          <a:p>
            <a:r>
              <a:rPr lang="tr-TR" dirty="0"/>
              <a:t> </a:t>
            </a:r>
            <a:r>
              <a:rPr lang="tr-TR" dirty="0" smtClean="0"/>
              <a:t>        I = 6 A</a:t>
            </a:r>
            <a:endParaRPr lang="en-US" dirty="0"/>
          </a:p>
        </p:txBody>
      </p:sp>
      <p:pic>
        <p:nvPicPr>
          <p:cNvPr id="29" name="Picture 28"/>
          <p:cNvPicPr>
            <a:picLocks noChangeAspect="1"/>
          </p:cNvPicPr>
          <p:nvPr/>
        </p:nvPicPr>
        <p:blipFill>
          <a:blip r:embed="rId2"/>
          <a:stretch>
            <a:fillRect/>
          </a:stretch>
        </p:blipFill>
        <p:spPr>
          <a:xfrm>
            <a:off x="425002" y="3716180"/>
            <a:ext cx="1207113" cy="536494"/>
          </a:xfrm>
          <a:prstGeom prst="rect">
            <a:avLst/>
          </a:prstGeom>
        </p:spPr>
      </p:pic>
    </p:spTree>
    <p:extLst>
      <p:ext uri="{BB962C8B-B14F-4D97-AF65-F5344CB8AC3E}">
        <p14:creationId xmlns:p14="http://schemas.microsoft.com/office/powerpoint/2010/main" val="361367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060" y="230677"/>
            <a:ext cx="5485284" cy="646331"/>
          </a:xfrm>
          <a:prstGeom prst="rect">
            <a:avLst/>
          </a:prstGeom>
        </p:spPr>
        <p:txBody>
          <a:bodyPr wrap="none">
            <a:spAutoFit/>
          </a:bodyPr>
          <a:lstStyle/>
          <a:p>
            <a:r>
              <a:rPr lang="tr-TR" sz="3600" b="1" dirty="0" smtClean="0">
                <a:solidFill>
                  <a:srgbClr val="0070C0"/>
                </a:solidFill>
              </a:rPr>
              <a:t>1.5</a:t>
            </a:r>
            <a:r>
              <a:rPr lang="tr-TR" sz="3600" b="1" dirty="0" smtClean="0">
                <a:solidFill>
                  <a:srgbClr val="FF0000"/>
                </a:solidFill>
              </a:rPr>
              <a:t> </a:t>
            </a:r>
            <a:r>
              <a:rPr lang="en-US" sz="3600" b="1" dirty="0" smtClean="0">
                <a:solidFill>
                  <a:srgbClr val="FF0000"/>
                </a:solidFill>
              </a:rPr>
              <a:t>Series </a:t>
            </a:r>
            <a:r>
              <a:rPr lang="en-US" sz="3600" b="1" dirty="0">
                <a:solidFill>
                  <a:srgbClr val="FF0000"/>
                </a:solidFill>
              </a:rPr>
              <a:t>Resistance Circuit</a:t>
            </a:r>
          </a:p>
        </p:txBody>
      </p:sp>
      <p:sp>
        <p:nvSpPr>
          <p:cNvPr id="3" name="Rectangle 2"/>
          <p:cNvSpPr/>
          <p:nvPr/>
        </p:nvSpPr>
        <p:spPr>
          <a:xfrm>
            <a:off x="485060" y="877008"/>
            <a:ext cx="11157441" cy="967957"/>
          </a:xfrm>
          <a:prstGeom prst="rect">
            <a:avLst/>
          </a:prstGeom>
        </p:spPr>
        <p:txBody>
          <a:bodyPr wrap="square">
            <a:spAutoFit/>
          </a:bodyPr>
          <a:lstStyle/>
          <a:p>
            <a:pPr algn="just">
              <a:lnSpc>
                <a:spcPct val="150000"/>
              </a:lnSpc>
            </a:pPr>
            <a:r>
              <a:rPr lang="en-US" sz="2000" b="1" dirty="0"/>
              <a:t>Applying KVL to the simple series resistor circuit illustrated in Figure </a:t>
            </a:r>
            <a:r>
              <a:rPr lang="tr-TR" sz="2000" b="1" dirty="0" smtClean="0"/>
              <a:t>1</a:t>
            </a:r>
            <a:r>
              <a:rPr lang="en-US" sz="2000" b="1" dirty="0" smtClean="0"/>
              <a:t>.1</a:t>
            </a:r>
            <a:r>
              <a:rPr lang="tr-TR" sz="2000" b="1" dirty="0" smtClean="0"/>
              <a:t>6</a:t>
            </a:r>
            <a:r>
              <a:rPr lang="en-US" sz="2000" b="1" dirty="0" smtClean="0"/>
              <a:t> </a:t>
            </a:r>
            <a:r>
              <a:rPr lang="en-US" sz="2000" b="1" dirty="0"/>
              <a:t>yields some useful results. Assuming a current direction I, starting at node A, and following a clockwise direction yields</a:t>
            </a:r>
          </a:p>
        </p:txBody>
      </p:sp>
      <p:pic>
        <p:nvPicPr>
          <p:cNvPr id="4" name="Picture 3"/>
          <p:cNvPicPr>
            <a:picLocks noChangeAspect="1"/>
          </p:cNvPicPr>
          <p:nvPr/>
        </p:nvPicPr>
        <p:blipFill>
          <a:blip r:embed="rId2"/>
          <a:stretch>
            <a:fillRect/>
          </a:stretch>
        </p:blipFill>
        <p:spPr>
          <a:xfrm>
            <a:off x="485060" y="1844965"/>
            <a:ext cx="4086940" cy="3209693"/>
          </a:xfrm>
          <a:prstGeom prst="rect">
            <a:avLst/>
          </a:prstGeom>
        </p:spPr>
      </p:pic>
      <p:pic>
        <p:nvPicPr>
          <p:cNvPr id="5" name="Picture 4"/>
          <p:cNvPicPr>
            <a:picLocks noChangeAspect="1"/>
          </p:cNvPicPr>
          <p:nvPr/>
        </p:nvPicPr>
        <p:blipFill>
          <a:blip r:embed="rId3"/>
          <a:stretch>
            <a:fillRect/>
          </a:stretch>
        </p:blipFill>
        <p:spPr>
          <a:xfrm>
            <a:off x="6476932" y="2143633"/>
            <a:ext cx="2549319" cy="805629"/>
          </a:xfrm>
          <a:prstGeom prst="rect">
            <a:avLst/>
          </a:prstGeom>
        </p:spPr>
      </p:pic>
      <p:sp>
        <p:nvSpPr>
          <p:cNvPr id="6" name="Rectangle 5"/>
          <p:cNvSpPr/>
          <p:nvPr/>
        </p:nvSpPr>
        <p:spPr>
          <a:xfrm>
            <a:off x="5198767" y="2764596"/>
            <a:ext cx="1730025" cy="369332"/>
          </a:xfrm>
          <a:prstGeom prst="rect">
            <a:avLst/>
          </a:prstGeom>
        </p:spPr>
        <p:txBody>
          <a:bodyPr wrap="none">
            <a:spAutoFit/>
          </a:bodyPr>
          <a:lstStyle/>
          <a:p>
            <a:r>
              <a:rPr lang="en-US" b="1" dirty="0"/>
              <a:t>From Ohm’s law</a:t>
            </a:r>
          </a:p>
        </p:txBody>
      </p:sp>
      <p:pic>
        <p:nvPicPr>
          <p:cNvPr id="7" name="Picture 6"/>
          <p:cNvPicPr>
            <a:picLocks noChangeAspect="1"/>
          </p:cNvPicPr>
          <p:nvPr/>
        </p:nvPicPr>
        <p:blipFill>
          <a:blip r:embed="rId4"/>
          <a:stretch>
            <a:fillRect/>
          </a:stretch>
        </p:blipFill>
        <p:spPr>
          <a:xfrm>
            <a:off x="5659661" y="3080685"/>
            <a:ext cx="1362075" cy="571500"/>
          </a:xfrm>
          <a:prstGeom prst="rect">
            <a:avLst/>
          </a:prstGeom>
        </p:spPr>
      </p:pic>
      <p:pic>
        <p:nvPicPr>
          <p:cNvPr id="8" name="Picture 7"/>
          <p:cNvPicPr>
            <a:picLocks noChangeAspect="1"/>
          </p:cNvPicPr>
          <p:nvPr/>
        </p:nvPicPr>
        <p:blipFill>
          <a:blip r:embed="rId5"/>
          <a:stretch>
            <a:fillRect/>
          </a:stretch>
        </p:blipFill>
        <p:spPr>
          <a:xfrm>
            <a:off x="9196387" y="3152122"/>
            <a:ext cx="1114425" cy="428625"/>
          </a:xfrm>
          <a:prstGeom prst="rect">
            <a:avLst/>
          </a:prstGeom>
        </p:spPr>
      </p:pic>
      <p:sp>
        <p:nvSpPr>
          <p:cNvPr id="9" name="TextBox 8"/>
          <p:cNvSpPr txBox="1"/>
          <p:nvPr/>
        </p:nvSpPr>
        <p:spPr>
          <a:xfrm>
            <a:off x="7617689" y="3222567"/>
            <a:ext cx="538930" cy="369332"/>
          </a:xfrm>
          <a:prstGeom prst="rect">
            <a:avLst/>
          </a:prstGeom>
          <a:noFill/>
        </p:spPr>
        <p:txBody>
          <a:bodyPr wrap="none" rtlCol="0">
            <a:spAutoFit/>
          </a:bodyPr>
          <a:lstStyle/>
          <a:p>
            <a:r>
              <a:rPr lang="tr-TR" dirty="0" smtClean="0"/>
              <a:t>and</a:t>
            </a:r>
            <a:endParaRPr lang="en-US" dirty="0"/>
          </a:p>
        </p:txBody>
      </p:sp>
      <p:pic>
        <p:nvPicPr>
          <p:cNvPr id="10" name="Picture 9"/>
          <p:cNvPicPr>
            <a:picLocks noChangeAspect="1"/>
          </p:cNvPicPr>
          <p:nvPr/>
        </p:nvPicPr>
        <p:blipFill>
          <a:blip r:embed="rId6"/>
          <a:stretch>
            <a:fillRect/>
          </a:stretch>
        </p:blipFill>
        <p:spPr>
          <a:xfrm>
            <a:off x="5235525" y="3811455"/>
            <a:ext cx="5248275" cy="1076325"/>
          </a:xfrm>
          <a:prstGeom prst="rect">
            <a:avLst/>
          </a:prstGeom>
        </p:spPr>
      </p:pic>
      <p:pic>
        <p:nvPicPr>
          <p:cNvPr id="11" name="Picture 10"/>
          <p:cNvPicPr>
            <a:picLocks noChangeAspect="1"/>
          </p:cNvPicPr>
          <p:nvPr/>
        </p:nvPicPr>
        <p:blipFill>
          <a:blip r:embed="rId7"/>
          <a:stretch>
            <a:fillRect/>
          </a:stretch>
        </p:blipFill>
        <p:spPr>
          <a:xfrm>
            <a:off x="7751591" y="5118488"/>
            <a:ext cx="2235640" cy="1124065"/>
          </a:xfrm>
          <a:prstGeom prst="rect">
            <a:avLst/>
          </a:prstGeom>
        </p:spPr>
      </p:pic>
      <p:sp>
        <p:nvSpPr>
          <p:cNvPr id="12" name="Rectangle 11"/>
          <p:cNvSpPr/>
          <p:nvPr/>
        </p:nvSpPr>
        <p:spPr>
          <a:xfrm>
            <a:off x="5274365" y="4877750"/>
            <a:ext cx="2117183" cy="400110"/>
          </a:xfrm>
          <a:prstGeom prst="rect">
            <a:avLst/>
          </a:prstGeom>
        </p:spPr>
        <p:txBody>
          <a:bodyPr wrap="none">
            <a:spAutoFit/>
          </a:bodyPr>
          <a:lstStyle/>
          <a:p>
            <a:r>
              <a:rPr lang="tr-TR" sz="2000" b="1" dirty="0" smtClean="0"/>
              <a:t>S</a:t>
            </a:r>
            <a:r>
              <a:rPr lang="en-US" sz="2000" b="1" dirty="0" err="1" smtClean="0"/>
              <a:t>olving</a:t>
            </a:r>
            <a:r>
              <a:rPr lang="en-US" sz="2000" b="1" dirty="0" smtClean="0"/>
              <a:t> </a:t>
            </a:r>
            <a:r>
              <a:rPr lang="en-US" sz="2000" b="1" dirty="0"/>
              <a:t>for I yields</a:t>
            </a:r>
          </a:p>
        </p:txBody>
      </p:sp>
    </p:spTree>
    <p:extLst>
      <p:ext uri="{BB962C8B-B14F-4D97-AF65-F5344CB8AC3E}">
        <p14:creationId xmlns:p14="http://schemas.microsoft.com/office/powerpoint/2010/main" val="1483015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283" y="185498"/>
            <a:ext cx="11196035" cy="1015663"/>
          </a:xfrm>
          <a:prstGeom prst="rect">
            <a:avLst/>
          </a:prstGeom>
        </p:spPr>
        <p:txBody>
          <a:bodyPr wrap="square">
            <a:spAutoFit/>
          </a:bodyPr>
          <a:lstStyle/>
          <a:p>
            <a:pPr algn="just">
              <a:lnSpc>
                <a:spcPct val="150000"/>
              </a:lnSpc>
            </a:pPr>
            <a:r>
              <a:rPr lang="en-US" sz="2000" b="1" dirty="0"/>
              <a:t>Note that, if we had a single resistor of value R1 </a:t>
            </a:r>
            <a:r>
              <a:rPr lang="tr-TR" sz="2000" b="1" dirty="0" smtClean="0"/>
              <a:t>+</a:t>
            </a:r>
            <a:r>
              <a:rPr lang="en-US" sz="2000" b="1" dirty="0" smtClean="0"/>
              <a:t> </a:t>
            </a:r>
            <a:r>
              <a:rPr lang="en-US" sz="2000" b="1" dirty="0"/>
              <a:t>R2 , we would have the same result. Therefore resistors in series add, and the equivalent resistance of a series resistance circuit is</a:t>
            </a:r>
          </a:p>
        </p:txBody>
      </p:sp>
      <p:pic>
        <p:nvPicPr>
          <p:cNvPr id="3" name="Picture 2"/>
          <p:cNvPicPr>
            <a:picLocks noChangeAspect="1"/>
          </p:cNvPicPr>
          <p:nvPr/>
        </p:nvPicPr>
        <p:blipFill>
          <a:blip r:embed="rId2"/>
          <a:stretch>
            <a:fillRect/>
          </a:stretch>
        </p:blipFill>
        <p:spPr>
          <a:xfrm>
            <a:off x="4821719" y="1111009"/>
            <a:ext cx="2059161" cy="730670"/>
          </a:xfrm>
          <a:prstGeom prst="rect">
            <a:avLst/>
          </a:prstGeom>
        </p:spPr>
      </p:pic>
      <p:sp>
        <p:nvSpPr>
          <p:cNvPr id="4" name="Rectangle 3"/>
          <p:cNvSpPr/>
          <p:nvPr/>
        </p:nvSpPr>
        <p:spPr>
          <a:xfrm>
            <a:off x="253281" y="1729474"/>
            <a:ext cx="11196035" cy="400110"/>
          </a:xfrm>
          <a:prstGeom prst="rect">
            <a:avLst/>
          </a:prstGeom>
        </p:spPr>
        <p:txBody>
          <a:bodyPr wrap="square">
            <a:spAutoFit/>
          </a:bodyPr>
          <a:lstStyle/>
          <a:p>
            <a:r>
              <a:rPr lang="en-US" sz="2000" b="1" dirty="0"/>
              <a:t>In general, N resistors connected in series can be replaced by a single equivalent resistance given by</a:t>
            </a:r>
          </a:p>
        </p:txBody>
      </p:sp>
      <p:pic>
        <p:nvPicPr>
          <p:cNvPr id="5" name="Picture 4"/>
          <p:cNvPicPr>
            <a:picLocks noChangeAspect="1"/>
          </p:cNvPicPr>
          <p:nvPr/>
        </p:nvPicPr>
        <p:blipFill>
          <a:blip r:embed="rId3"/>
          <a:stretch>
            <a:fillRect/>
          </a:stretch>
        </p:blipFill>
        <p:spPr>
          <a:xfrm>
            <a:off x="4821719" y="2037371"/>
            <a:ext cx="2342852" cy="1136631"/>
          </a:xfrm>
          <a:prstGeom prst="rect">
            <a:avLst/>
          </a:prstGeom>
        </p:spPr>
      </p:pic>
      <p:pic>
        <p:nvPicPr>
          <p:cNvPr id="9" name="Picture 8"/>
          <p:cNvPicPr>
            <a:picLocks noChangeAspect="1"/>
          </p:cNvPicPr>
          <p:nvPr/>
        </p:nvPicPr>
        <p:blipFill>
          <a:blip r:embed="rId4"/>
          <a:stretch>
            <a:fillRect/>
          </a:stretch>
        </p:blipFill>
        <p:spPr>
          <a:xfrm>
            <a:off x="253281" y="3593206"/>
            <a:ext cx="5613860" cy="1641423"/>
          </a:xfrm>
          <a:prstGeom prst="rect">
            <a:avLst/>
          </a:prstGeom>
        </p:spPr>
      </p:pic>
      <p:pic>
        <p:nvPicPr>
          <p:cNvPr id="10" name="Picture 9"/>
          <p:cNvPicPr>
            <a:picLocks noChangeAspect="1"/>
          </p:cNvPicPr>
          <p:nvPr/>
        </p:nvPicPr>
        <p:blipFill>
          <a:blip r:embed="rId5"/>
          <a:stretch>
            <a:fillRect/>
          </a:stretch>
        </p:blipFill>
        <p:spPr>
          <a:xfrm>
            <a:off x="6095624" y="3369694"/>
            <a:ext cx="5448300" cy="2686050"/>
          </a:xfrm>
          <a:prstGeom prst="rect">
            <a:avLst/>
          </a:prstGeom>
        </p:spPr>
      </p:pic>
    </p:spTree>
    <p:extLst>
      <p:ext uri="{BB962C8B-B14F-4D97-AF65-F5344CB8AC3E}">
        <p14:creationId xmlns:p14="http://schemas.microsoft.com/office/powerpoint/2010/main" val="399466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252" y="559590"/>
            <a:ext cx="10938455" cy="1015663"/>
          </a:xfrm>
          <a:prstGeom prst="rect">
            <a:avLst/>
          </a:prstGeom>
        </p:spPr>
        <p:txBody>
          <a:bodyPr wrap="square">
            <a:spAutoFit/>
          </a:bodyPr>
          <a:lstStyle/>
          <a:p>
            <a:pPr algn="just">
              <a:lnSpc>
                <a:spcPct val="150000"/>
              </a:lnSpc>
            </a:pPr>
            <a:r>
              <a:rPr lang="en-US" sz="2000" b="1" dirty="0"/>
              <a:t>A circuit containing two resistors in series is referred to as a </a:t>
            </a:r>
            <a:r>
              <a:rPr lang="en-US" sz="2000" b="1" dirty="0">
                <a:solidFill>
                  <a:srgbClr val="FF0000"/>
                </a:solidFill>
              </a:rPr>
              <a:t>voltage divider </a:t>
            </a:r>
            <a:r>
              <a:rPr lang="en-US" sz="2000" b="1" dirty="0"/>
              <a:t>because the source voltage Vs divides between each resistor.</a:t>
            </a:r>
          </a:p>
        </p:txBody>
      </p:sp>
      <p:pic>
        <p:nvPicPr>
          <p:cNvPr id="3" name="Picture 2"/>
          <p:cNvPicPr>
            <a:picLocks noChangeAspect="1"/>
          </p:cNvPicPr>
          <p:nvPr/>
        </p:nvPicPr>
        <p:blipFill>
          <a:blip r:embed="rId2"/>
          <a:stretch>
            <a:fillRect/>
          </a:stretch>
        </p:blipFill>
        <p:spPr>
          <a:xfrm>
            <a:off x="575252" y="1951515"/>
            <a:ext cx="4050545" cy="3042898"/>
          </a:xfrm>
          <a:prstGeom prst="rect">
            <a:avLst/>
          </a:prstGeom>
        </p:spPr>
      </p:pic>
      <p:pic>
        <p:nvPicPr>
          <p:cNvPr id="4" name="Picture 3"/>
          <p:cNvPicPr>
            <a:picLocks noChangeAspect="1"/>
          </p:cNvPicPr>
          <p:nvPr/>
        </p:nvPicPr>
        <p:blipFill>
          <a:blip r:embed="rId3"/>
          <a:stretch>
            <a:fillRect/>
          </a:stretch>
        </p:blipFill>
        <p:spPr>
          <a:xfrm>
            <a:off x="5278862" y="2678807"/>
            <a:ext cx="5720094" cy="1779258"/>
          </a:xfrm>
          <a:prstGeom prst="rect">
            <a:avLst/>
          </a:prstGeom>
        </p:spPr>
      </p:pic>
    </p:spTree>
    <p:extLst>
      <p:ext uri="{BB962C8B-B14F-4D97-AF65-F5344CB8AC3E}">
        <p14:creationId xmlns:p14="http://schemas.microsoft.com/office/powerpoint/2010/main" val="262160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457" y="941887"/>
            <a:ext cx="2963125" cy="2058890"/>
          </a:xfrm>
          <a:prstGeom prst="rect">
            <a:avLst/>
          </a:prstGeom>
        </p:spPr>
      </p:pic>
      <p:sp>
        <p:nvSpPr>
          <p:cNvPr id="3" name="TextBox 2"/>
          <p:cNvSpPr txBox="1"/>
          <p:nvPr/>
        </p:nvSpPr>
        <p:spPr>
          <a:xfrm>
            <a:off x="270457" y="141667"/>
            <a:ext cx="1146220" cy="400110"/>
          </a:xfrm>
          <a:prstGeom prst="rect">
            <a:avLst/>
          </a:prstGeom>
          <a:noFill/>
        </p:spPr>
        <p:txBody>
          <a:bodyPr wrap="square" rtlCol="0">
            <a:spAutoFit/>
          </a:bodyPr>
          <a:lstStyle/>
          <a:p>
            <a:r>
              <a:rPr lang="tr-TR" sz="2000" b="1" dirty="0" smtClean="0">
                <a:solidFill>
                  <a:srgbClr val="FF0000"/>
                </a:solidFill>
              </a:rPr>
              <a:t>Example</a:t>
            </a:r>
            <a:endParaRPr lang="en-US" sz="2000" b="1" dirty="0">
              <a:solidFill>
                <a:srgbClr val="FF0000"/>
              </a:solidFill>
            </a:endParaRPr>
          </a:p>
        </p:txBody>
      </p:sp>
      <p:sp>
        <p:nvSpPr>
          <p:cNvPr id="4" name="TextBox 3"/>
          <p:cNvSpPr txBox="1"/>
          <p:nvPr/>
        </p:nvSpPr>
        <p:spPr>
          <a:xfrm>
            <a:off x="515155" y="541777"/>
            <a:ext cx="9607640" cy="400110"/>
          </a:xfrm>
          <a:prstGeom prst="rect">
            <a:avLst/>
          </a:prstGeom>
          <a:noFill/>
        </p:spPr>
        <p:txBody>
          <a:bodyPr wrap="square" rtlCol="0">
            <a:spAutoFit/>
          </a:bodyPr>
          <a:lstStyle/>
          <a:p>
            <a:r>
              <a:rPr lang="tr-TR" sz="2000" b="1" dirty="0" smtClean="0"/>
              <a:t>Find the current flow through the circuit and voltage drop across each resistor</a:t>
            </a:r>
            <a:r>
              <a:rPr lang="tr-TR" dirty="0" smtClean="0"/>
              <a:t>.</a:t>
            </a:r>
            <a:endParaRPr lang="en-US" dirty="0"/>
          </a:p>
        </p:txBody>
      </p:sp>
      <p:sp>
        <p:nvSpPr>
          <p:cNvPr id="5" name="TextBox 4"/>
          <p:cNvSpPr txBox="1"/>
          <p:nvPr/>
        </p:nvSpPr>
        <p:spPr>
          <a:xfrm>
            <a:off x="2985753" y="2541487"/>
            <a:ext cx="1146220" cy="400110"/>
          </a:xfrm>
          <a:prstGeom prst="rect">
            <a:avLst/>
          </a:prstGeom>
          <a:noFill/>
        </p:spPr>
        <p:txBody>
          <a:bodyPr wrap="square" rtlCol="0">
            <a:spAutoFit/>
          </a:bodyPr>
          <a:lstStyle/>
          <a:p>
            <a:r>
              <a:rPr lang="tr-TR" sz="2000" b="1" dirty="0" smtClean="0">
                <a:solidFill>
                  <a:srgbClr val="FF0000"/>
                </a:solidFill>
              </a:rPr>
              <a:t>Solution</a:t>
            </a:r>
            <a:endParaRPr lang="en-US" sz="2000" b="1" dirty="0">
              <a:solidFill>
                <a:srgbClr val="FF0000"/>
              </a:solidFill>
            </a:endParaRPr>
          </a:p>
        </p:txBody>
      </p:sp>
      <mc:AlternateContent xmlns:mc="http://schemas.openxmlformats.org/markup-compatibility/2006" xmlns:a14="http://schemas.microsoft.com/office/drawing/2010/main">
        <mc:Choice Requires="a14">
          <p:sp>
            <p:nvSpPr>
              <p:cNvPr id="6" name="Rectangle 5"/>
              <p:cNvSpPr/>
              <p:nvPr/>
            </p:nvSpPr>
            <p:spPr>
              <a:xfrm>
                <a:off x="2985753" y="2993928"/>
                <a:ext cx="6866586" cy="1504258"/>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The equivalent resistance </a:t>
                </a:r>
                <a:r>
                  <a:rPr lang="en-US" sz="2000" b="1" dirty="0" err="1">
                    <a:latin typeface="Calibri" panose="020F0502020204030204" pitchFamily="34" charset="0"/>
                    <a:ea typeface="Calibri" panose="020F0502020204030204" pitchFamily="34" charset="0"/>
                    <a:cs typeface="Calibri" panose="020F0502020204030204" pitchFamily="34" charset="0"/>
                  </a:rPr>
                  <a:t>R</a:t>
                </a:r>
                <a:r>
                  <a:rPr lang="en-US" sz="2000" b="1" baseline="-25000" dirty="0" err="1">
                    <a:effectLst/>
                    <a:latin typeface="Calibri" panose="020F0502020204030204" pitchFamily="34" charset="0"/>
                    <a:ea typeface="Calibri" panose="020F0502020204030204" pitchFamily="34" charset="0"/>
                    <a:cs typeface="Calibri" panose="020F0502020204030204" pitchFamily="34" charset="0"/>
                  </a:rPr>
                  <a:t>eq</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a:effectLst/>
                    <a:latin typeface="Calibri" panose="020F0502020204030204" pitchFamily="34" charset="0"/>
                    <a:ea typeface="Calibri" panose="020F0502020204030204" pitchFamily="34" charset="0"/>
                    <a:cs typeface="Calibri" panose="020F0502020204030204" pitchFamily="34" charset="0"/>
                  </a:rPr>
                  <a:t>= 16 Ω + 4 Ω = 20 Ω.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The current flow through the circuit is   I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fPr>
                      <m:num>
                        <m:r>
                          <a:rPr lang="en-US" sz="2000" b="1" i="1">
                            <a:effectLst/>
                            <a:latin typeface="Cambria Math" panose="02040503050406030204" pitchFamily="18" charset="0"/>
                            <a:ea typeface="Calibri" panose="020F0502020204030204" pitchFamily="34" charset="0"/>
                            <a:cs typeface="Calibri" panose="020F0502020204030204" pitchFamily="34" charset="0"/>
                          </a:rPr>
                          <m:t>𝑽</m:t>
                        </m:r>
                      </m:num>
                      <m:den>
                        <m:sSub>
                          <m:sSubPr>
                            <m:ctrlPr>
                              <a:rPr lang="en-US" sz="2000" b="1" i="1">
                                <a:effectLst/>
                                <a:latin typeface="Cambria Math" panose="02040503050406030204" pitchFamily="18" charset="0"/>
                                <a:ea typeface="Calibri" panose="020F0502020204030204" pitchFamily="34" charset="0"/>
                                <a:cs typeface="Calibri" panose="020F0502020204030204" pitchFamily="34" charset="0"/>
                              </a:rPr>
                            </m:ctrlPr>
                          </m:sSubPr>
                          <m:e>
                            <m:r>
                              <a:rPr lang="en-US" sz="2000" b="1" i="1">
                                <a:effectLst/>
                                <a:latin typeface="Cambria Math" panose="02040503050406030204" pitchFamily="18" charset="0"/>
                                <a:ea typeface="Calibri" panose="020F0502020204030204" pitchFamily="34" charset="0"/>
                                <a:cs typeface="Calibri" panose="020F0502020204030204" pitchFamily="34" charset="0"/>
                              </a:rPr>
                              <m:t>𝑹</m:t>
                            </m:r>
                          </m:e>
                          <m:sub>
                            <m:r>
                              <a:rPr lang="en-US" sz="2000" b="1" i="1">
                                <a:effectLst/>
                                <a:latin typeface="Cambria Math" panose="02040503050406030204" pitchFamily="18" charset="0"/>
                                <a:ea typeface="Calibri" panose="020F0502020204030204" pitchFamily="34" charset="0"/>
                                <a:cs typeface="Calibri" panose="020F0502020204030204" pitchFamily="34" charset="0"/>
                              </a:rPr>
                              <m:t>𝒆𝒒</m:t>
                            </m:r>
                          </m:sub>
                        </m:sSub>
                      </m:den>
                    </m:f>
                  </m:oMath>
                </a14:m>
                <a:r>
                  <a:rPr lang="en-US" sz="2000" b="1" dirty="0">
                    <a:effectLst/>
                    <a:latin typeface="Calibri" panose="020F0502020204030204" pitchFamily="34" charset="0"/>
                    <a:ea typeface="Times New Roman" panose="02020603050405020304" pitchFamily="18" charset="0"/>
                    <a:cs typeface="Calibri" panose="020F0502020204030204" pitchFamily="34" charset="0"/>
                  </a:rPr>
                  <a:t> = </a:t>
                </a:r>
                <a14:m>
                  <m:oMath xmlns:m="http://schemas.openxmlformats.org/officeDocument/2006/math">
                    <m:f>
                      <m:fPr>
                        <m:ctrlPr>
                          <a:rPr lang="en-US" sz="2000" b="1"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𝟏𝟎</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 </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𝑽</m:t>
                        </m:r>
                      </m:num>
                      <m:den>
                        <m:r>
                          <a:rPr lang="en-US" sz="2000" b="1" i="1">
                            <a:effectLst/>
                            <a:latin typeface="Cambria Math" panose="02040503050406030204" pitchFamily="18" charset="0"/>
                            <a:ea typeface="Times New Roman" panose="02020603050405020304" pitchFamily="18" charset="0"/>
                            <a:cs typeface="Calibri" panose="020F0502020204030204" pitchFamily="34" charset="0"/>
                          </a:rPr>
                          <m:t>𝟐𝟎</m:t>
                        </m:r>
                        <m:r>
                          <a:rPr lang="en-US" sz="2000" b="1">
                            <a:effectLst/>
                            <a:latin typeface="Cambria Math" panose="02040503050406030204" pitchFamily="18" charset="0"/>
                            <a:ea typeface="Calibri" panose="020F0502020204030204" pitchFamily="34" charset="0"/>
                            <a:cs typeface="Calibri" panose="020F0502020204030204" pitchFamily="34" charset="0"/>
                          </a:rPr>
                          <m:t>Ω</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 </m:t>
                        </m:r>
                      </m:den>
                    </m:f>
                  </m:oMath>
                </a14:m>
                <a:r>
                  <a:rPr lang="en-US" sz="2000" b="1" dirty="0">
                    <a:effectLst/>
                    <a:latin typeface="Calibri" panose="020F0502020204030204" pitchFamily="34" charset="0"/>
                    <a:ea typeface="Times New Roman" panose="02020603050405020304" pitchFamily="18" charset="0"/>
                    <a:cs typeface="Calibri" panose="020F0502020204030204" pitchFamily="34" charset="0"/>
                  </a:rPr>
                  <a:t> =0.5 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effectLst/>
                    <a:latin typeface="Calibri" panose="020F0502020204030204" pitchFamily="34" charset="0"/>
                    <a:ea typeface="Times New Roman" panose="02020603050405020304" pitchFamily="18" charset="0"/>
                    <a:cs typeface="Calibri" panose="020F0502020204030204" pitchFamily="34" charset="0"/>
                  </a:rPr>
                  <a:t>V</a:t>
                </a:r>
                <a:r>
                  <a:rPr lang="en-US" sz="2000" b="1" baseline="-25000" dirty="0">
                    <a:effectLst/>
                    <a:latin typeface="Calibri" panose="020F0502020204030204" pitchFamily="34" charset="0"/>
                    <a:ea typeface="Times New Roman" panose="02020603050405020304" pitchFamily="18" charset="0"/>
                    <a:cs typeface="Calibri" panose="020F0502020204030204" pitchFamily="34" charset="0"/>
                  </a:rPr>
                  <a:t>R1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16 </a:t>
                </a:r>
                <a:r>
                  <a:rPr lang="en-US" sz="2000" b="1" dirty="0">
                    <a:effectLst/>
                    <a:latin typeface="Calibri" panose="020F0502020204030204" pitchFamily="34" charset="0"/>
                    <a:ea typeface="Calibri" panose="020F0502020204030204" pitchFamily="34" charset="0"/>
                    <a:cs typeface="Calibri" panose="020F0502020204030204" pitchFamily="34" charset="0"/>
                  </a:rPr>
                  <a:t>Ω x 0.5 A = 8 V and  V</a:t>
                </a:r>
                <a:r>
                  <a:rPr lang="en-US" sz="2000" b="1" baseline="-25000" dirty="0">
                    <a:effectLst/>
                    <a:latin typeface="Calibri" panose="020F0502020204030204" pitchFamily="34" charset="0"/>
                    <a:ea typeface="Calibri" panose="020F0502020204030204" pitchFamily="34" charset="0"/>
                    <a:cs typeface="Calibri" panose="020F0502020204030204" pitchFamily="34" charset="0"/>
                  </a:rPr>
                  <a:t>R2</a:t>
                </a:r>
                <a:r>
                  <a:rPr lang="en-US" sz="2000" b="1" dirty="0">
                    <a:effectLst/>
                    <a:latin typeface="Calibri" panose="020F0502020204030204" pitchFamily="34" charset="0"/>
                    <a:ea typeface="Calibri" panose="020F0502020204030204" pitchFamily="34" charset="0"/>
                    <a:cs typeface="Calibri" panose="020F0502020204030204" pitchFamily="34" charset="0"/>
                  </a:rPr>
                  <a:t> = 4 Ω x 0.5 A = 2 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985753" y="2993928"/>
                <a:ext cx="6866586" cy="1504258"/>
              </a:xfrm>
              <a:prstGeom prst="rect">
                <a:avLst/>
              </a:prstGeom>
              <a:blipFill rotWithShape="0">
                <a:blip r:embed="rId3"/>
                <a:stretch>
                  <a:fillRect l="-977" t="-1619"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3973" y="4993638"/>
                <a:ext cx="6096000" cy="1043876"/>
              </a:xfrm>
              <a:prstGeom prst="rect">
                <a:avLst/>
              </a:prstGeom>
            </p:spPr>
            <p:txBody>
              <a:bodyPr>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Calibri" panose="020F0502020204030204" pitchFamily="34" charset="0"/>
                  </a:rPr>
                  <a:t>We can use also </a:t>
                </a:r>
                <a:r>
                  <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voltage divider </a:t>
                </a:r>
                <a:r>
                  <a:rPr lang="tr-TR" sz="2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V</a:t>
                </a:r>
                <a:r>
                  <a:rPr lang="en-US" sz="2000" b="1" baseline="-25000" dirty="0" smtClean="0">
                    <a:effectLst/>
                    <a:latin typeface="Calibri" panose="020F0502020204030204" pitchFamily="34" charset="0"/>
                    <a:ea typeface="Times New Roman" panose="02020603050405020304" pitchFamily="18" charset="0"/>
                    <a:cs typeface="Calibri" panose="020F0502020204030204" pitchFamily="34" charset="0"/>
                  </a:rPr>
                  <a:t>R1</a:t>
                </a: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US" sz="2000" b="1"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𝟏𝟔</m:t>
                        </m:r>
                        <m:r>
                          <a:rPr lang="en-US" sz="2000" b="1">
                            <a:effectLst/>
                            <a:latin typeface="Cambria Math" panose="02040503050406030204" pitchFamily="18" charset="0"/>
                            <a:ea typeface="Calibri" panose="020F0502020204030204" pitchFamily="34" charset="0"/>
                            <a:cs typeface="Calibri" panose="020F0502020204030204" pitchFamily="34" charset="0"/>
                          </a:rPr>
                          <m:t>Ω</m:t>
                        </m:r>
                      </m:num>
                      <m:den>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𝟏𝟔</m:t>
                        </m:r>
                        <m:r>
                          <a:rPr lang="en-US" sz="2000" b="1">
                            <a:effectLst/>
                            <a:latin typeface="Cambria Math" panose="02040503050406030204" pitchFamily="18" charset="0"/>
                            <a:ea typeface="Calibri" panose="020F0502020204030204" pitchFamily="34" charset="0"/>
                            <a:cs typeface="Calibri" panose="020F0502020204030204" pitchFamily="34" charset="0"/>
                          </a:rPr>
                          <m:t>Ω+</m:t>
                        </m:r>
                        <m:r>
                          <a:rPr lang="en-US" sz="2000" b="1" i="1">
                            <a:effectLst/>
                            <a:latin typeface="Cambria Math" panose="02040503050406030204" pitchFamily="18" charset="0"/>
                            <a:ea typeface="Calibri" panose="020F0502020204030204" pitchFamily="34" charset="0"/>
                            <a:cs typeface="Calibri" panose="020F0502020204030204" pitchFamily="34" charset="0"/>
                          </a:rPr>
                          <m:t>𝟒</m:t>
                        </m:r>
                        <m:r>
                          <a:rPr lang="en-US" sz="2000" b="1">
                            <a:effectLst/>
                            <a:latin typeface="Cambria Math" panose="02040503050406030204" pitchFamily="18" charset="0"/>
                            <a:ea typeface="Calibri" panose="020F0502020204030204" pitchFamily="34" charset="0"/>
                            <a:cs typeface="Calibri" panose="020F0502020204030204" pitchFamily="34" charset="0"/>
                          </a:rPr>
                          <m:t>Ω</m:t>
                        </m:r>
                      </m:den>
                    </m:f>
                    <m:r>
                      <a:rPr lang="en-US" sz="2000" b="1" i="1">
                        <a:effectLst/>
                        <a:latin typeface="Cambria Math" panose="02040503050406030204" pitchFamily="18" charset="0"/>
                        <a:ea typeface="Times New Roman" panose="02020603050405020304" pitchFamily="18" charset="0"/>
                        <a:cs typeface="Calibri" panose="020F0502020204030204" pitchFamily="34" charset="0"/>
                      </a:rPr>
                      <m:t>𝒙</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𝟏𝟎</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 </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𝑽</m:t>
                    </m:r>
                  </m:oMath>
                </a14:m>
                <a:r>
                  <a:rPr lang="en-US" sz="2000" b="1" dirty="0">
                    <a:effectLst/>
                    <a:latin typeface="Calibri" panose="020F0502020204030204" pitchFamily="34" charset="0"/>
                    <a:ea typeface="Times New Roman" panose="02020603050405020304" pitchFamily="18" charset="0"/>
                    <a:cs typeface="Calibri" panose="020F0502020204030204" pitchFamily="34" charset="0"/>
                  </a:rPr>
                  <a:t>= 8 V </a:t>
                </a: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and</a:t>
                </a:r>
                <a:r>
                  <a:rPr lang="tr-TR"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V</a:t>
                </a:r>
                <a:r>
                  <a:rPr lang="en-US" sz="2000" b="1" baseline="-25000" dirty="0" smtClean="0">
                    <a:effectLst/>
                    <a:latin typeface="Calibri" panose="020F0502020204030204" pitchFamily="34" charset="0"/>
                    <a:ea typeface="Times New Roman" panose="02020603050405020304" pitchFamily="18" charset="0"/>
                    <a:cs typeface="Calibri" panose="020F0502020204030204" pitchFamily="34" charset="0"/>
                  </a:rPr>
                  <a:t>R2</a:t>
                </a:r>
                <a:r>
                  <a:rPr lang="en-US" sz="2000" b="1"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f>
                      <m:fPr>
                        <m:ctrlPr>
                          <a:rPr lang="en-US" sz="2000" b="1"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2000" b="1" i="1">
                            <a:effectLst/>
                            <a:latin typeface="Cambria Math" panose="02040503050406030204" pitchFamily="18" charset="0"/>
                            <a:ea typeface="Times New Roman" panose="02020603050405020304" pitchFamily="18" charset="0"/>
                            <a:cs typeface="Calibri" panose="020F0502020204030204" pitchFamily="34" charset="0"/>
                          </a:rPr>
                          <m:t>𝟒</m:t>
                        </m:r>
                        <m:r>
                          <a:rPr lang="en-US" sz="2000" b="1">
                            <a:effectLst/>
                            <a:latin typeface="Cambria Math" panose="02040503050406030204" pitchFamily="18" charset="0"/>
                            <a:ea typeface="Calibri" panose="020F0502020204030204" pitchFamily="34" charset="0"/>
                            <a:cs typeface="Calibri" panose="020F0502020204030204" pitchFamily="34" charset="0"/>
                          </a:rPr>
                          <m:t>Ω</m:t>
                        </m:r>
                      </m:num>
                      <m:den>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𝟏𝟔</m:t>
                        </m:r>
                        <m:r>
                          <a:rPr lang="en-US" sz="2000" b="1">
                            <a:effectLst/>
                            <a:latin typeface="Cambria Math" panose="02040503050406030204" pitchFamily="18" charset="0"/>
                            <a:ea typeface="Calibri" panose="020F0502020204030204" pitchFamily="34" charset="0"/>
                            <a:cs typeface="Calibri" panose="020F0502020204030204" pitchFamily="34" charset="0"/>
                          </a:rPr>
                          <m:t>Ω+</m:t>
                        </m:r>
                        <m:r>
                          <a:rPr lang="en-US" sz="2000" b="1" i="1">
                            <a:effectLst/>
                            <a:latin typeface="Cambria Math" panose="02040503050406030204" pitchFamily="18" charset="0"/>
                            <a:ea typeface="Calibri" panose="020F0502020204030204" pitchFamily="34" charset="0"/>
                            <a:cs typeface="Calibri" panose="020F0502020204030204" pitchFamily="34" charset="0"/>
                          </a:rPr>
                          <m:t>𝟒</m:t>
                        </m:r>
                        <m:r>
                          <a:rPr lang="en-US" sz="2000" b="1">
                            <a:effectLst/>
                            <a:latin typeface="Cambria Math" panose="02040503050406030204" pitchFamily="18" charset="0"/>
                            <a:ea typeface="Calibri" panose="020F0502020204030204" pitchFamily="34" charset="0"/>
                            <a:cs typeface="Calibri" panose="020F0502020204030204" pitchFamily="34" charset="0"/>
                          </a:rPr>
                          <m:t>Ω</m:t>
                        </m:r>
                      </m:den>
                    </m:f>
                    <m:r>
                      <a:rPr lang="en-US" sz="2000" b="1" i="1">
                        <a:effectLst/>
                        <a:latin typeface="Cambria Math" panose="02040503050406030204" pitchFamily="18" charset="0"/>
                        <a:ea typeface="Times New Roman" panose="02020603050405020304" pitchFamily="18" charset="0"/>
                        <a:cs typeface="Calibri" panose="020F0502020204030204" pitchFamily="34" charset="0"/>
                      </a:rPr>
                      <m:t>𝒙</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𝟏𝟎</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 </m:t>
                    </m:r>
                    <m:r>
                      <a:rPr lang="en-US" sz="2000" b="1" i="1">
                        <a:effectLst/>
                        <a:latin typeface="Cambria Math" panose="02040503050406030204" pitchFamily="18" charset="0"/>
                        <a:ea typeface="Times New Roman" panose="02020603050405020304" pitchFamily="18" charset="0"/>
                        <a:cs typeface="Calibri" panose="020F0502020204030204" pitchFamily="34" charset="0"/>
                      </a:rPr>
                      <m:t>𝑽</m:t>
                    </m:r>
                  </m:oMath>
                </a14:m>
                <a:r>
                  <a:rPr lang="en-US" sz="2000" b="1" dirty="0">
                    <a:effectLst/>
                    <a:latin typeface="Calibri" panose="020F0502020204030204" pitchFamily="34" charset="0"/>
                    <a:ea typeface="Times New Roman" panose="02020603050405020304" pitchFamily="18" charset="0"/>
                    <a:cs typeface="Calibri" panose="020F0502020204030204" pitchFamily="34" charset="0"/>
                  </a:rPr>
                  <a:t>= 2 V</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83973" y="4993638"/>
                <a:ext cx="6096000" cy="1043876"/>
              </a:xfrm>
              <a:prstGeom prst="rect">
                <a:avLst/>
              </a:prstGeom>
              <a:blipFill rotWithShape="0">
                <a:blip r:embed="rId4"/>
                <a:stretch>
                  <a:fillRect l="-1100" r="-900" b="-3509"/>
                </a:stretch>
              </a:blipFill>
            </p:spPr>
            <p:txBody>
              <a:bodyPr/>
              <a:lstStyle/>
              <a:p>
                <a:r>
                  <a:rPr lang="en-US">
                    <a:noFill/>
                  </a:rPr>
                  <a:t> </a:t>
                </a:r>
              </a:p>
            </p:txBody>
          </p:sp>
        </mc:Fallback>
      </mc:AlternateContent>
    </p:spTree>
    <p:extLst>
      <p:ext uri="{BB962C8B-B14F-4D97-AF65-F5344CB8AC3E}">
        <p14:creationId xmlns:p14="http://schemas.microsoft.com/office/powerpoint/2010/main" val="3141812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457" y="141667"/>
            <a:ext cx="1146220" cy="400110"/>
          </a:xfrm>
          <a:prstGeom prst="rect">
            <a:avLst/>
          </a:prstGeom>
          <a:noFill/>
        </p:spPr>
        <p:txBody>
          <a:bodyPr wrap="square" rtlCol="0">
            <a:spAutoFit/>
          </a:bodyPr>
          <a:lstStyle/>
          <a:p>
            <a:r>
              <a:rPr lang="tr-TR" sz="2000" b="1" dirty="0" smtClean="0">
                <a:solidFill>
                  <a:srgbClr val="FF0000"/>
                </a:solidFill>
              </a:rPr>
              <a:t>Example</a:t>
            </a:r>
            <a:endParaRPr lang="en-US" sz="2000" b="1" dirty="0">
              <a:solidFill>
                <a:srgbClr val="FF0000"/>
              </a:solidFill>
            </a:endParaRPr>
          </a:p>
        </p:txBody>
      </p:sp>
      <p:sp>
        <p:nvSpPr>
          <p:cNvPr id="4" name="TextBox 3"/>
          <p:cNvSpPr txBox="1"/>
          <p:nvPr/>
        </p:nvSpPr>
        <p:spPr>
          <a:xfrm>
            <a:off x="515155" y="541777"/>
            <a:ext cx="9607640" cy="707886"/>
          </a:xfrm>
          <a:prstGeom prst="rect">
            <a:avLst/>
          </a:prstGeom>
          <a:noFill/>
        </p:spPr>
        <p:txBody>
          <a:bodyPr wrap="square" rtlCol="0">
            <a:spAutoFit/>
          </a:bodyPr>
          <a:lstStyle/>
          <a:p>
            <a:r>
              <a:rPr lang="tr-TR" sz="2000" b="1" dirty="0" smtClean="0"/>
              <a:t>Find the current flow through the circuit and voltage drop across each resistor</a:t>
            </a:r>
            <a:r>
              <a:rPr lang="tr-TR" dirty="0"/>
              <a:t> </a:t>
            </a:r>
            <a:r>
              <a:rPr lang="tr-TR" sz="2000" b="1" dirty="0" smtClean="0"/>
              <a:t>by applying KVL. Calculate the power dissipation of each resistor.</a:t>
            </a:r>
            <a:endParaRPr lang="en-US" sz="2000" b="1" dirty="0"/>
          </a:p>
        </p:txBody>
      </p:sp>
      <p:sp>
        <p:nvSpPr>
          <p:cNvPr id="5" name="TextBox 4"/>
          <p:cNvSpPr txBox="1"/>
          <p:nvPr/>
        </p:nvSpPr>
        <p:spPr>
          <a:xfrm>
            <a:off x="515155" y="3103809"/>
            <a:ext cx="1146220" cy="400110"/>
          </a:xfrm>
          <a:prstGeom prst="rect">
            <a:avLst/>
          </a:prstGeom>
          <a:noFill/>
        </p:spPr>
        <p:txBody>
          <a:bodyPr wrap="square" rtlCol="0">
            <a:spAutoFit/>
          </a:bodyPr>
          <a:lstStyle/>
          <a:p>
            <a:r>
              <a:rPr lang="tr-TR" sz="2000" b="1" dirty="0" smtClean="0">
                <a:solidFill>
                  <a:srgbClr val="FF0000"/>
                </a:solidFill>
              </a:rPr>
              <a:t>Solution</a:t>
            </a:r>
            <a:endParaRPr lang="en-US" sz="2000" b="1" dirty="0">
              <a:solidFill>
                <a:srgbClr val="FF0000"/>
              </a:solidFill>
            </a:endParaRPr>
          </a:p>
        </p:txBody>
      </p:sp>
      <p:grpSp>
        <p:nvGrpSpPr>
          <p:cNvPr id="14" name="Group 13"/>
          <p:cNvGrpSpPr/>
          <p:nvPr/>
        </p:nvGrpSpPr>
        <p:grpSpPr>
          <a:xfrm>
            <a:off x="3277672" y="1047385"/>
            <a:ext cx="4629955" cy="2745876"/>
            <a:chOff x="2324636" y="1120462"/>
            <a:chExt cx="4629955" cy="2745876"/>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324636" y="1120462"/>
              <a:ext cx="4629955" cy="2745876"/>
            </a:xfrm>
            <a:prstGeom prst="rect">
              <a:avLst/>
            </a:prstGeom>
            <a:noFill/>
            <a:ln>
              <a:noFill/>
            </a:ln>
          </p:spPr>
        </p:pic>
        <p:grpSp>
          <p:nvGrpSpPr>
            <p:cNvPr id="13" name="Group 12"/>
            <p:cNvGrpSpPr/>
            <p:nvPr/>
          </p:nvGrpSpPr>
          <p:grpSpPr>
            <a:xfrm>
              <a:off x="3387143" y="2163199"/>
              <a:ext cx="2524260" cy="940610"/>
              <a:chOff x="3387143" y="2163199"/>
              <a:chExt cx="2524260" cy="940610"/>
            </a:xfrm>
          </p:grpSpPr>
          <p:sp>
            <p:nvSpPr>
              <p:cNvPr id="6" name="Arc 5"/>
              <p:cNvSpPr/>
              <p:nvPr/>
            </p:nvSpPr>
            <p:spPr>
              <a:xfrm>
                <a:off x="3387143" y="2163199"/>
                <a:ext cx="2421229" cy="940610"/>
              </a:xfrm>
              <a:prstGeom prst="arc">
                <a:avLst>
                  <a:gd name="adj1" fmla="val 7877073"/>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p:cNvGrpSpPr/>
              <p:nvPr/>
            </p:nvGrpSpPr>
            <p:grpSpPr>
              <a:xfrm>
                <a:off x="5640946" y="2482331"/>
                <a:ext cx="270457" cy="128789"/>
                <a:chOff x="5640946" y="2482331"/>
                <a:chExt cx="270457" cy="128789"/>
              </a:xfrm>
            </p:grpSpPr>
            <p:cxnSp>
              <p:nvCxnSpPr>
                <p:cNvPr id="8" name="Straight Connector 7"/>
                <p:cNvCxnSpPr/>
                <p:nvPr/>
              </p:nvCxnSpPr>
              <p:spPr>
                <a:xfrm>
                  <a:off x="5640946" y="2482331"/>
                  <a:ext cx="167426" cy="128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821251" y="2482331"/>
                  <a:ext cx="90152" cy="128789"/>
                </a:xfrm>
                <a:prstGeom prst="line">
                  <a:avLst/>
                </a:prstGeom>
                <a:ln w="12700"/>
              </p:spPr>
              <p:style>
                <a:lnRef idx="1">
                  <a:schemeClr val="accent1"/>
                </a:lnRef>
                <a:fillRef idx="0">
                  <a:schemeClr val="accent1"/>
                </a:fillRef>
                <a:effectRef idx="0">
                  <a:schemeClr val="accent1"/>
                </a:effectRef>
                <a:fontRef idx="minor">
                  <a:schemeClr val="tx1"/>
                </a:fontRef>
              </p:style>
            </p:cxnSp>
          </p:grpSp>
        </p:grpSp>
      </p:grpSp>
      <p:sp>
        <p:nvSpPr>
          <p:cNvPr id="15" name="TextBox 14"/>
          <p:cNvSpPr txBox="1"/>
          <p:nvPr/>
        </p:nvSpPr>
        <p:spPr>
          <a:xfrm>
            <a:off x="843567" y="3534013"/>
            <a:ext cx="10509161" cy="3323987"/>
          </a:xfrm>
          <a:prstGeom prst="rect">
            <a:avLst/>
          </a:prstGeom>
          <a:noFill/>
        </p:spPr>
        <p:txBody>
          <a:bodyPr wrap="square" rtlCol="0">
            <a:spAutoFit/>
          </a:bodyPr>
          <a:lstStyle/>
          <a:p>
            <a:pPr>
              <a:lnSpc>
                <a:spcPct val="150000"/>
              </a:lnSpc>
            </a:pPr>
            <a:r>
              <a:rPr lang="tr-TR" sz="2000" b="1" dirty="0" smtClean="0"/>
              <a:t>Let I be the loop current. By applying KVL around the loop in the clockwise direction;</a:t>
            </a:r>
          </a:p>
          <a:p>
            <a:pPr>
              <a:lnSpc>
                <a:spcPct val="150000"/>
              </a:lnSpc>
            </a:pPr>
            <a:r>
              <a:rPr lang="tr-TR" sz="2000" b="1" dirty="0" smtClean="0"/>
              <a:t>  - 10 V + (7</a:t>
            </a:r>
            <a:r>
              <a:rPr lang="en-US" sz="2000" b="1" dirty="0" smtClean="0">
                <a:latin typeface="Calibri" panose="020F0502020204030204" pitchFamily="34" charset="0"/>
                <a:ea typeface="Calibri" panose="020F0502020204030204" pitchFamily="34" charset="0"/>
                <a:cs typeface="Calibri" panose="020F0502020204030204" pitchFamily="34" charset="0"/>
              </a:rPr>
              <a:t> Ω </a:t>
            </a:r>
            <a:r>
              <a:rPr lang="tr-TR" sz="2000" b="1" dirty="0" smtClean="0"/>
              <a:t>x I) + 6 V + ( 3</a:t>
            </a:r>
            <a:r>
              <a:rPr lang="en-US" sz="2000" b="1" dirty="0" smtClean="0">
                <a:latin typeface="Calibri" panose="020F0502020204030204" pitchFamily="34" charset="0"/>
                <a:ea typeface="Calibri" panose="020F0502020204030204" pitchFamily="34" charset="0"/>
                <a:cs typeface="Calibri" panose="020F0502020204030204" pitchFamily="34" charset="0"/>
              </a:rPr>
              <a:t> Ω </a:t>
            </a:r>
            <a:r>
              <a:rPr lang="tr-TR" sz="2000" b="1" dirty="0" smtClean="0"/>
              <a:t>xI ) -10 V = 0</a:t>
            </a:r>
          </a:p>
          <a:p>
            <a:pPr>
              <a:lnSpc>
                <a:spcPct val="150000"/>
              </a:lnSpc>
            </a:pPr>
            <a:r>
              <a:rPr lang="tr-TR" sz="2000" b="1" dirty="0" smtClean="0"/>
              <a:t>10 </a:t>
            </a:r>
            <a:r>
              <a:rPr lang="en-US" sz="2000" b="1" dirty="0" smtClean="0">
                <a:latin typeface="Calibri" panose="020F0502020204030204" pitchFamily="34" charset="0"/>
                <a:ea typeface="Calibri" panose="020F0502020204030204" pitchFamily="34" charset="0"/>
                <a:cs typeface="Calibri" panose="020F0502020204030204" pitchFamily="34" charset="0"/>
              </a:rPr>
              <a:t>Ω</a:t>
            </a:r>
            <a:r>
              <a:rPr lang="tr-TR" sz="2000" b="1" dirty="0" smtClean="0">
                <a:latin typeface="Calibri" panose="020F0502020204030204" pitchFamily="34" charset="0"/>
                <a:ea typeface="Calibri" panose="020F0502020204030204" pitchFamily="34" charset="0"/>
                <a:cs typeface="Calibri" panose="020F0502020204030204" pitchFamily="34" charset="0"/>
              </a:rPr>
              <a:t> x I = 14 V Then  I = 1.4 A</a:t>
            </a:r>
          </a:p>
          <a:p>
            <a:pPr>
              <a:lnSpc>
                <a:spcPct val="150000"/>
              </a:lnSpc>
            </a:pPr>
            <a:r>
              <a:rPr lang="tr-TR" sz="2000" b="1" dirty="0" smtClean="0">
                <a:latin typeface="Calibri" panose="020F0502020204030204" pitchFamily="34" charset="0"/>
                <a:ea typeface="Calibri" panose="020F0502020204030204" pitchFamily="34" charset="0"/>
                <a:cs typeface="Calibri" panose="020F0502020204030204" pitchFamily="34" charset="0"/>
              </a:rPr>
              <a:t>VR1 = 7</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dirty="0" smtClean="0">
                <a:latin typeface="Calibri" panose="020F0502020204030204" pitchFamily="34" charset="0"/>
                <a:ea typeface="Calibri" panose="020F0502020204030204" pitchFamily="34" charset="0"/>
                <a:cs typeface="Calibri" panose="020F0502020204030204" pitchFamily="34" charset="0"/>
              </a:rPr>
              <a:t>Ω</a:t>
            </a:r>
            <a:r>
              <a:rPr lang="tr-TR" sz="2000" b="1" dirty="0" smtClean="0">
                <a:latin typeface="Calibri" panose="020F0502020204030204" pitchFamily="34" charset="0"/>
                <a:ea typeface="Calibri" panose="020F0502020204030204" pitchFamily="34" charset="0"/>
                <a:cs typeface="Calibri" panose="020F0502020204030204" pitchFamily="34" charset="0"/>
              </a:rPr>
              <a:t> x 1.4 A = 9.8 V           Power </a:t>
            </a:r>
            <a:r>
              <a:rPr lang="tr-TR" sz="2000" b="1" dirty="0"/>
              <a:t>dissipation of </a:t>
            </a:r>
            <a:r>
              <a:rPr lang="tr-TR" sz="2000" b="1" dirty="0" smtClean="0"/>
              <a:t>R1; P1 = I x VR1 = 1.4 A x 9.8 V =13.72 W</a:t>
            </a:r>
            <a:endParaRPr lang="tr-TR" sz="2000" b="1" dirty="0" smtClean="0">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tr-TR" sz="2000" b="1" dirty="0" smtClean="0">
                <a:latin typeface="Calibri" panose="020F0502020204030204" pitchFamily="34" charset="0"/>
                <a:ea typeface="Calibri" panose="020F0502020204030204" pitchFamily="34" charset="0"/>
                <a:cs typeface="Calibri" panose="020F0502020204030204" pitchFamily="34" charset="0"/>
              </a:rPr>
              <a:t>VR2 </a:t>
            </a:r>
            <a:r>
              <a:rPr lang="tr-TR" sz="2000" b="1" dirty="0">
                <a:latin typeface="Calibri" panose="020F0502020204030204" pitchFamily="34" charset="0"/>
                <a:ea typeface="Calibri" panose="020F0502020204030204" pitchFamily="34" charset="0"/>
                <a:cs typeface="Calibri" panose="020F0502020204030204" pitchFamily="34" charset="0"/>
              </a:rPr>
              <a:t>= </a:t>
            </a:r>
            <a:r>
              <a:rPr lang="tr-TR" sz="2000" b="1" dirty="0" smtClean="0">
                <a:latin typeface="Calibri" panose="020F0502020204030204" pitchFamily="34" charset="0"/>
                <a:ea typeface="Calibri" panose="020F0502020204030204" pitchFamily="34" charset="0"/>
                <a:cs typeface="Calibri" panose="020F0502020204030204" pitchFamily="34" charset="0"/>
              </a:rPr>
              <a:t>3</a:t>
            </a:r>
            <a:r>
              <a:rPr lang="en-US" sz="2000" b="1" dirty="0" smtClean="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Ω</a:t>
            </a:r>
            <a:r>
              <a:rPr lang="tr-TR" sz="2000" b="1" dirty="0">
                <a:latin typeface="Calibri" panose="020F0502020204030204" pitchFamily="34" charset="0"/>
                <a:ea typeface="Calibri" panose="020F0502020204030204" pitchFamily="34" charset="0"/>
                <a:cs typeface="Calibri" panose="020F0502020204030204" pitchFamily="34" charset="0"/>
              </a:rPr>
              <a:t> x 1.4 A </a:t>
            </a:r>
            <a:r>
              <a:rPr lang="tr-TR" sz="2000" b="1" dirty="0" smtClean="0">
                <a:latin typeface="Calibri" panose="020F0502020204030204" pitchFamily="34" charset="0"/>
                <a:ea typeface="Calibri" panose="020F0502020204030204" pitchFamily="34" charset="0"/>
                <a:cs typeface="Calibri" panose="020F0502020204030204" pitchFamily="34" charset="0"/>
              </a:rPr>
              <a:t>= 4.2 </a:t>
            </a:r>
            <a:r>
              <a:rPr lang="tr-TR" sz="2000" b="1" dirty="0">
                <a:latin typeface="Calibri" panose="020F0502020204030204" pitchFamily="34" charset="0"/>
                <a:ea typeface="Calibri" panose="020F0502020204030204" pitchFamily="34" charset="0"/>
                <a:cs typeface="Calibri" panose="020F0502020204030204" pitchFamily="34" charset="0"/>
              </a:rPr>
              <a:t>V </a:t>
            </a:r>
            <a:r>
              <a:rPr lang="tr-TR" sz="2000" b="1" dirty="0" smtClean="0">
                <a:latin typeface="Calibri" panose="020F0502020204030204" pitchFamily="34" charset="0"/>
                <a:ea typeface="Calibri" panose="020F0502020204030204" pitchFamily="34" charset="0"/>
                <a:cs typeface="Calibri" panose="020F0502020204030204" pitchFamily="34" charset="0"/>
              </a:rPr>
              <a:t>           </a:t>
            </a:r>
            <a:r>
              <a:rPr lang="tr-TR" sz="2000" b="1" dirty="0">
                <a:latin typeface="Calibri" panose="020F0502020204030204" pitchFamily="34" charset="0"/>
                <a:ea typeface="Calibri" panose="020F0502020204030204" pitchFamily="34" charset="0"/>
                <a:cs typeface="Calibri" panose="020F0502020204030204" pitchFamily="34" charset="0"/>
              </a:rPr>
              <a:t>Power </a:t>
            </a:r>
            <a:r>
              <a:rPr lang="tr-TR" sz="2000" b="1" dirty="0"/>
              <a:t>dissipation of </a:t>
            </a:r>
            <a:r>
              <a:rPr lang="tr-TR" sz="2000" b="1" dirty="0" smtClean="0"/>
              <a:t>R2; P2 </a:t>
            </a:r>
            <a:r>
              <a:rPr lang="tr-TR" sz="2000" b="1" dirty="0"/>
              <a:t>= I x </a:t>
            </a:r>
            <a:r>
              <a:rPr lang="tr-TR" sz="2000" b="1" dirty="0" smtClean="0"/>
              <a:t>VR2 </a:t>
            </a:r>
            <a:r>
              <a:rPr lang="tr-TR" sz="2000" b="1" dirty="0"/>
              <a:t>= </a:t>
            </a:r>
            <a:r>
              <a:rPr lang="tr-TR" sz="2000" b="1" dirty="0" smtClean="0"/>
              <a:t>1.4 A x 4.2 V = 5.88 W</a:t>
            </a:r>
            <a:endParaRPr lang="tr-TR" sz="20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pPr>
            <a:endParaRPr lang="tr-TR" sz="2000" b="1"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tr-TR" sz="2000" b="1" dirty="0" smtClean="0">
                <a:latin typeface="Calibri" panose="020F0502020204030204" pitchFamily="34" charset="0"/>
                <a:ea typeface="Calibri" panose="020F0502020204030204" pitchFamily="34" charset="0"/>
                <a:cs typeface="Calibri" panose="020F0502020204030204" pitchFamily="34" charset="0"/>
              </a:rPr>
              <a:t> </a:t>
            </a:r>
            <a:endParaRPr lang="en-US" sz="2000" b="1" dirty="0"/>
          </a:p>
        </p:txBody>
      </p:sp>
    </p:spTree>
    <p:extLst>
      <p:ext uri="{BB962C8B-B14F-4D97-AF65-F5344CB8AC3E}">
        <p14:creationId xmlns:p14="http://schemas.microsoft.com/office/powerpoint/2010/main" val="42867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8647" y="695458"/>
            <a:ext cx="8988224" cy="5600565"/>
          </a:xfrm>
          <a:prstGeom prst="rect">
            <a:avLst/>
          </a:prstGeom>
        </p:spPr>
      </p:pic>
    </p:spTree>
    <p:extLst>
      <p:ext uri="{BB962C8B-B14F-4D97-AF65-F5344CB8AC3E}">
        <p14:creationId xmlns:p14="http://schemas.microsoft.com/office/powerpoint/2010/main" val="70861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20" y="133602"/>
            <a:ext cx="1531958" cy="523220"/>
          </a:xfrm>
          <a:prstGeom prst="rect">
            <a:avLst/>
          </a:prstGeom>
        </p:spPr>
        <p:txBody>
          <a:bodyPr wrap="none">
            <a:spAutoFit/>
          </a:bodyPr>
          <a:lstStyle/>
          <a:p>
            <a:r>
              <a:rPr lang="en-US" altLang="en-US" sz="2800" b="1" u="sng" dirty="0" smtClean="0">
                <a:solidFill>
                  <a:srgbClr val="FF0000"/>
                </a:solidFill>
              </a:rPr>
              <a:t>Example</a:t>
            </a:r>
            <a:r>
              <a:rPr lang="tr-TR" altLang="en-US" sz="2800" b="1" u="sng" dirty="0" smtClean="0">
                <a:solidFill>
                  <a:srgbClr val="FF0000"/>
                </a:solidFill>
              </a:rPr>
              <a:t> </a:t>
            </a:r>
            <a:endParaRPr lang="en-US" altLang="en-US" sz="2800" b="1" u="sng" dirty="0" smtClean="0">
              <a:solidFill>
                <a:srgbClr val="FF0000"/>
              </a:solidFill>
            </a:endParaRPr>
          </a:p>
        </p:txBody>
      </p:sp>
      <p:sp>
        <p:nvSpPr>
          <p:cNvPr id="3" name="Rectangle 2"/>
          <p:cNvSpPr/>
          <p:nvPr/>
        </p:nvSpPr>
        <p:spPr>
          <a:xfrm>
            <a:off x="155492" y="1855571"/>
            <a:ext cx="1507144" cy="523220"/>
          </a:xfrm>
          <a:prstGeom prst="rect">
            <a:avLst/>
          </a:prstGeom>
        </p:spPr>
        <p:txBody>
          <a:bodyPr wrap="none">
            <a:spAutoFit/>
          </a:bodyPr>
          <a:lstStyle/>
          <a:p>
            <a:pPr>
              <a:buFontTx/>
              <a:buNone/>
            </a:pPr>
            <a:r>
              <a:rPr lang="en-US" altLang="en-US" sz="2800" b="1" u="sng" dirty="0" smtClean="0">
                <a:solidFill>
                  <a:srgbClr val="FF0000"/>
                </a:solidFill>
              </a:rPr>
              <a:t>Solution</a:t>
            </a:r>
            <a:r>
              <a:rPr lang="tr-TR" altLang="en-US" sz="2800" b="1" u="sng" dirty="0" smtClean="0">
                <a:solidFill>
                  <a:srgbClr val="FF0000"/>
                </a:solidFill>
              </a:rPr>
              <a:t> </a:t>
            </a:r>
            <a:endParaRPr lang="en-US" altLang="en-US" sz="2800" b="1" u="sng" dirty="0" smtClean="0">
              <a:solidFill>
                <a:srgbClr val="FF0000"/>
              </a:solidFill>
            </a:endParaRPr>
          </a:p>
        </p:txBody>
      </p:sp>
      <p:pic>
        <p:nvPicPr>
          <p:cNvPr id="4" name="Picture 3"/>
          <p:cNvPicPr>
            <a:picLocks noChangeAspect="1"/>
          </p:cNvPicPr>
          <p:nvPr/>
        </p:nvPicPr>
        <p:blipFill>
          <a:blip r:embed="rId2"/>
          <a:stretch>
            <a:fillRect/>
          </a:stretch>
        </p:blipFill>
        <p:spPr>
          <a:xfrm>
            <a:off x="155492" y="663231"/>
            <a:ext cx="4373117" cy="592965"/>
          </a:xfrm>
          <a:prstGeom prst="rect">
            <a:avLst/>
          </a:prstGeom>
        </p:spPr>
      </p:pic>
      <p:pic>
        <p:nvPicPr>
          <p:cNvPr id="5" name="Picture 4"/>
          <p:cNvPicPr>
            <a:picLocks noChangeAspect="1"/>
          </p:cNvPicPr>
          <p:nvPr/>
        </p:nvPicPr>
        <p:blipFill>
          <a:blip r:embed="rId3"/>
          <a:stretch>
            <a:fillRect/>
          </a:stretch>
        </p:blipFill>
        <p:spPr>
          <a:xfrm>
            <a:off x="6014098" y="133602"/>
            <a:ext cx="4392032" cy="2396832"/>
          </a:xfrm>
          <a:prstGeom prst="rect">
            <a:avLst/>
          </a:prstGeom>
        </p:spPr>
      </p:pic>
      <p:grpSp>
        <p:nvGrpSpPr>
          <p:cNvPr id="11" name="Group 10"/>
          <p:cNvGrpSpPr/>
          <p:nvPr/>
        </p:nvGrpSpPr>
        <p:grpSpPr>
          <a:xfrm>
            <a:off x="155492" y="2609623"/>
            <a:ext cx="4881093" cy="2663724"/>
            <a:chOff x="155492" y="2609623"/>
            <a:chExt cx="4881093" cy="2663724"/>
          </a:xfrm>
        </p:grpSpPr>
        <p:pic>
          <p:nvPicPr>
            <p:cNvPr id="7" name="Picture 6"/>
            <p:cNvPicPr>
              <a:picLocks noChangeAspect="1"/>
            </p:cNvPicPr>
            <p:nvPr/>
          </p:nvPicPr>
          <p:blipFill>
            <a:blip r:embed="rId3"/>
            <a:stretch>
              <a:fillRect/>
            </a:stretch>
          </p:blipFill>
          <p:spPr>
            <a:xfrm>
              <a:off x="155492" y="2609623"/>
              <a:ext cx="4881093" cy="2663724"/>
            </a:xfrm>
            <a:prstGeom prst="rect">
              <a:avLst/>
            </a:prstGeom>
          </p:spPr>
        </p:pic>
        <p:pic>
          <p:nvPicPr>
            <p:cNvPr id="6" name="Picture 5"/>
            <p:cNvPicPr>
              <a:picLocks noChangeAspect="1"/>
            </p:cNvPicPr>
            <p:nvPr/>
          </p:nvPicPr>
          <p:blipFill>
            <a:blip r:embed="rId4"/>
            <a:stretch>
              <a:fillRect/>
            </a:stretch>
          </p:blipFill>
          <p:spPr>
            <a:xfrm>
              <a:off x="2396201" y="3588228"/>
              <a:ext cx="759124" cy="709182"/>
            </a:xfrm>
            <a:prstGeom prst="rect">
              <a:avLst/>
            </a:prstGeom>
          </p:spPr>
        </p:pic>
      </p:grpSp>
      <p:sp>
        <p:nvSpPr>
          <p:cNvPr id="9" name="Rectangle 8"/>
          <p:cNvSpPr/>
          <p:nvPr/>
        </p:nvSpPr>
        <p:spPr>
          <a:xfrm>
            <a:off x="4528609" y="2378791"/>
            <a:ext cx="7349063" cy="461665"/>
          </a:xfrm>
          <a:prstGeom prst="rect">
            <a:avLst/>
          </a:prstGeom>
        </p:spPr>
        <p:txBody>
          <a:bodyPr wrap="none">
            <a:spAutoFit/>
          </a:bodyPr>
          <a:lstStyle/>
          <a:p>
            <a:r>
              <a:rPr lang="en-US" sz="2400" dirty="0"/>
              <a:t>We apply KVL around the </a:t>
            </a:r>
            <a:r>
              <a:rPr lang="en-US" sz="2400" dirty="0" smtClean="0"/>
              <a:t>loop</a:t>
            </a:r>
            <a:r>
              <a:rPr lang="tr-TR" sz="2400" dirty="0" smtClean="0"/>
              <a:t> in the clockwise direction.</a:t>
            </a:r>
            <a:r>
              <a:rPr lang="en-US" sz="2400" dirty="0" smtClean="0"/>
              <a:t> </a:t>
            </a:r>
            <a:endParaRPr lang="en-US" sz="2400" dirty="0"/>
          </a:p>
        </p:txBody>
      </p:sp>
      <mc:AlternateContent xmlns:mc="http://schemas.openxmlformats.org/markup-compatibility/2006" xmlns:a14="http://schemas.microsoft.com/office/drawing/2010/main">
        <mc:Choice Requires="a14">
          <p:sp>
            <p:nvSpPr>
              <p:cNvPr id="10" name="TextBox 9"/>
              <p:cNvSpPr txBox="1"/>
              <p:nvPr/>
            </p:nvSpPr>
            <p:spPr>
              <a:xfrm>
                <a:off x="5615189" y="2975019"/>
                <a:ext cx="3685496" cy="369332"/>
              </a:xfrm>
              <a:prstGeom prst="rect">
                <a:avLst/>
              </a:prstGeom>
              <a:noFill/>
            </p:spPr>
            <p:txBody>
              <a:bodyPr wrap="none" lIns="0" tIns="0" rIns="0" bIns="0" rtlCol="0">
                <a:spAutoFit/>
              </a:bodyPr>
              <a:lstStyle/>
              <a:p>
                <a14:m>
                  <m:oMath xmlns:m="http://schemas.openxmlformats.org/officeDocument/2006/math">
                    <m:r>
                      <a:rPr lang="tr-TR" sz="2400" b="0" i="1" smtClean="0">
                        <a:latin typeface="Cambria Math" panose="02040503050406030204" pitchFamily="18" charset="0"/>
                      </a:rPr>
                      <m:t>−32</m:t>
                    </m:r>
                    <m:r>
                      <a:rPr lang="tr-TR" sz="2400" b="0" i="1" smtClean="0">
                        <a:latin typeface="Cambria Math" panose="02040503050406030204" pitchFamily="18" charset="0"/>
                      </a:rPr>
                      <m:t>𝑉</m:t>
                    </m:r>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m:t>
                    </m:r>
                    <m:d>
                      <m:dPr>
                        <m:ctrlPr>
                          <a:rPr lang="tr-TR" sz="2400" b="0" i="1" smtClean="0">
                            <a:latin typeface="Cambria Math" panose="02040503050406030204" pitchFamily="18" charset="0"/>
                          </a:rPr>
                        </m:ctrlPr>
                      </m:dPr>
                      <m:e>
                        <m:r>
                          <a:rPr lang="tr-TR" sz="2400" b="0" i="1" smtClean="0">
                            <a:latin typeface="Cambria Math" panose="02040503050406030204" pitchFamily="18" charset="0"/>
                          </a:rPr>
                          <m:t>−8</m:t>
                        </m:r>
                        <m:r>
                          <a:rPr lang="tr-TR" sz="2400" b="0" i="1" smtClean="0">
                            <a:latin typeface="Cambria Math" panose="02040503050406030204" pitchFamily="18" charset="0"/>
                          </a:rPr>
                          <m:t>𝑉</m:t>
                        </m:r>
                      </m:e>
                    </m:d>
                    <m:r>
                      <a:rPr lang="tr-TR" sz="2400" b="0" i="1" smtClean="0">
                        <a:latin typeface="Cambria Math" panose="02040503050406030204" pitchFamily="18" charset="0"/>
                      </a:rPr>
                      <m:t>−</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2</m:t>
                        </m:r>
                      </m:sub>
                    </m:sSub>
                  </m:oMath>
                </a14:m>
                <a:r>
                  <a:rPr lang="tr-TR" sz="2400" dirty="0" smtClean="0"/>
                  <a:t>= 0</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615189" y="2975019"/>
                <a:ext cx="3685496" cy="369332"/>
              </a:xfrm>
              <a:prstGeom prst="rect">
                <a:avLst/>
              </a:prstGeom>
              <a:blipFill rotWithShape="0">
                <a:blip r:embed="rId5"/>
                <a:stretch>
                  <a:fillRect l="-1322" t="-24590" r="-3967"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51549" y="3466413"/>
                <a:ext cx="5628068" cy="1938992"/>
              </a:xfrm>
              <a:prstGeom prst="rect">
                <a:avLst/>
              </a:prstGeom>
              <a:noFill/>
            </p:spPr>
            <p:txBody>
              <a:bodyPr wrap="square" rtlCol="0">
                <a:spAutoFit/>
              </a:bodyPr>
              <a:lstStyle/>
              <a:p>
                <a:pPr algn="just"/>
                <a:r>
                  <a:rPr lang="tr-TR" sz="2400" dirty="0" smtClean="0"/>
                  <a:t>From Ohm`s Law, </a:t>
                </a:r>
                <a14:m>
                  <m:oMath xmlns:m="http://schemas.openxmlformats.org/officeDocument/2006/math">
                    <m:sSub>
                      <m:sSubPr>
                        <m:ctrlPr>
                          <a:rPr lang="tr-TR" sz="240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1</m:t>
                        </m:r>
                      </m:sub>
                    </m:sSub>
                    <m:r>
                      <a:rPr lang="tr-TR" sz="2400" b="0" i="1" smtClean="0">
                        <a:latin typeface="Cambria Math" panose="02040503050406030204" pitchFamily="18" charset="0"/>
                      </a:rPr>
                      <m:t>=4</m:t>
                    </m:r>
                    <m:r>
                      <a:rPr lang="tr-TR" sz="2400" b="0" i="1" smtClean="0">
                        <a:latin typeface="Cambria Math" panose="02040503050406030204" pitchFamily="18" charset="0"/>
                      </a:rPr>
                      <m:t>𝑖</m:t>
                    </m:r>
                    <m:r>
                      <a:rPr lang="tr-TR" sz="2400" b="0" i="1" smtClean="0">
                        <a:latin typeface="Cambria Math" panose="02040503050406030204" pitchFamily="18" charset="0"/>
                      </a:rPr>
                      <m:t> </m:t>
                    </m:r>
                    <m:r>
                      <a:rPr lang="tr-TR" sz="2400" b="0" i="1" smtClean="0">
                        <a:latin typeface="Cambria Math" panose="02040503050406030204" pitchFamily="18" charset="0"/>
                      </a:rPr>
                      <m:t>𝑎𝑛𝑑</m:t>
                    </m:r>
                    <m:r>
                      <a:rPr lang="tr-TR" sz="2400" b="0" i="1" smtClean="0">
                        <a:latin typeface="Cambria Math" panose="02040503050406030204" pitchFamily="18" charset="0"/>
                      </a:rPr>
                      <m:t> </m:t>
                    </m:r>
                    <m:sSub>
                      <m:sSubPr>
                        <m:ctrlPr>
                          <a:rPr lang="tr-TR" sz="2400" b="0" i="1" smtClean="0">
                            <a:latin typeface="Cambria Math" panose="02040503050406030204" pitchFamily="18" charset="0"/>
                          </a:rPr>
                        </m:ctrlPr>
                      </m:sSubPr>
                      <m:e>
                        <m:r>
                          <a:rPr lang="tr-TR" sz="2400" b="0" i="1" smtClean="0">
                            <a:latin typeface="Cambria Math" panose="02040503050406030204" pitchFamily="18" charset="0"/>
                          </a:rPr>
                          <m:t>𝑉</m:t>
                        </m:r>
                      </m:e>
                      <m:sub>
                        <m:r>
                          <a:rPr lang="tr-TR" sz="2400" b="0" i="1" smtClean="0">
                            <a:latin typeface="Cambria Math" panose="02040503050406030204" pitchFamily="18" charset="0"/>
                          </a:rPr>
                          <m:t>2</m:t>
                        </m:r>
                      </m:sub>
                    </m:sSub>
                    <m:r>
                      <a:rPr lang="tr-TR" sz="2400" b="0" i="1" smtClean="0">
                        <a:latin typeface="Cambria Math" panose="02040503050406030204" pitchFamily="18" charset="0"/>
                      </a:rPr>
                      <m:t>=−2</m:t>
                    </m:r>
                    <m:r>
                      <a:rPr lang="tr-TR" sz="2400" b="0" i="1" smtClean="0">
                        <a:latin typeface="Cambria Math" panose="02040503050406030204" pitchFamily="18" charset="0"/>
                      </a:rPr>
                      <m:t>𝑖</m:t>
                    </m:r>
                    <m:r>
                      <a:rPr lang="tr-TR" sz="2400" b="0" i="1" smtClean="0">
                        <a:latin typeface="Cambria Math" panose="02040503050406030204" pitchFamily="18" charset="0"/>
                      </a:rPr>
                      <m:t>. </m:t>
                    </m:r>
                  </m:oMath>
                </a14:m>
                <a:endParaRPr lang="tr-TR" sz="2400" b="0" i="1" dirty="0" smtClean="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tr-TR" sz="2400" b="0" i="1" smtClean="0">
                          <a:latin typeface="Cambria Math" panose="02040503050406030204" pitchFamily="18" charset="0"/>
                        </a:rPr>
                        <m:t>𝑆𝑢𝑏𝑠𝑡𝑖𝑡𝑢𝑡𝑒</m:t>
                      </m:r>
                      <m:r>
                        <a:rPr lang="tr-TR" sz="2400" b="0" i="1" smtClean="0">
                          <a:latin typeface="Cambria Math" panose="02040503050406030204" pitchFamily="18" charset="0"/>
                        </a:rPr>
                        <m:t> </m:t>
                      </m:r>
                      <m:r>
                        <a:rPr lang="tr-TR" sz="2400" b="0" i="1" smtClean="0">
                          <a:latin typeface="Cambria Math" panose="02040503050406030204" pitchFamily="18" charset="0"/>
                        </a:rPr>
                        <m:t>𝑖𝑛𝑡𝑜</m:t>
                      </m:r>
                      <m:r>
                        <a:rPr lang="tr-TR" sz="2400" b="0" i="1" smtClean="0">
                          <a:latin typeface="Cambria Math" panose="02040503050406030204" pitchFamily="18" charset="0"/>
                        </a:rPr>
                        <m:t> </m:t>
                      </m:r>
                      <m:r>
                        <a:rPr lang="tr-TR" sz="2400" b="0" i="1" smtClean="0">
                          <a:latin typeface="Cambria Math" panose="02040503050406030204" pitchFamily="18" charset="0"/>
                        </a:rPr>
                        <m:t>𝑡h𝑒</m:t>
                      </m:r>
                      <m:r>
                        <a:rPr lang="tr-TR" sz="2400" b="0" i="1" smtClean="0">
                          <a:latin typeface="Cambria Math" panose="02040503050406030204" pitchFamily="18" charset="0"/>
                        </a:rPr>
                        <m:t> </m:t>
                      </m:r>
                      <m:r>
                        <a:rPr lang="tr-TR" sz="2400" b="0" i="1" smtClean="0">
                          <a:latin typeface="Cambria Math" panose="02040503050406030204" pitchFamily="18" charset="0"/>
                        </a:rPr>
                        <m:t>𝑎𝑏𝑜𝑣𝑒</m:t>
                      </m:r>
                      <m:r>
                        <a:rPr lang="tr-TR" sz="2400" b="0" i="1" smtClean="0">
                          <a:latin typeface="Cambria Math" panose="02040503050406030204" pitchFamily="18" charset="0"/>
                        </a:rPr>
                        <m:t> </m:t>
                      </m:r>
                      <m:r>
                        <a:rPr lang="tr-TR" sz="2400" b="0" i="1" smtClean="0">
                          <a:latin typeface="Cambria Math" panose="02040503050406030204" pitchFamily="18" charset="0"/>
                        </a:rPr>
                        <m:t>𝑒𝑞𝑢𝑎𝑡𝑖𝑜𝑛</m:t>
                      </m:r>
                    </m:oMath>
                  </m:oMathPara>
                </a14:m>
                <a:endParaRPr lang="tr-TR" sz="2400" dirty="0" smtClean="0"/>
              </a:p>
              <a:p>
                <a:pPr algn="just"/>
                <a:r>
                  <a:rPr lang="tr-TR" sz="2400" dirty="0" smtClean="0"/>
                  <a:t>          </a:t>
                </a:r>
              </a:p>
              <a:p>
                <a:pPr algn="ctr"/>
                <a:r>
                  <a:rPr lang="tr-TR" sz="2400" dirty="0" smtClean="0"/>
                  <a:t>-32 V + 4i +8+ 2i = 0   Then i = 4 A.</a:t>
                </a:r>
              </a:p>
              <a:p>
                <a:pPr algn="just"/>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51549" y="3466413"/>
                <a:ext cx="5628068" cy="1938992"/>
              </a:xfrm>
              <a:prstGeom prst="rect">
                <a:avLst/>
              </a:prstGeom>
              <a:blipFill rotWithShape="0">
                <a:blip r:embed="rId6"/>
                <a:stretch>
                  <a:fillRect l="-1625" t="-2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833124" y="5159133"/>
                <a:ext cx="1994072" cy="461665"/>
              </a:xfrm>
              <a:prstGeom prst="rect">
                <a:avLst/>
              </a:prstGeom>
            </p:spPr>
            <p:txBody>
              <a:bodyPr wrap="none">
                <a:spAutoFit/>
              </a:bodyPr>
              <a:lstStyle/>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𝑉</m:t>
                        </m:r>
                      </m:e>
                      <m:sub>
                        <m:r>
                          <a:rPr lang="tr-TR" sz="2400" i="1">
                            <a:latin typeface="Cambria Math" panose="02040503050406030204" pitchFamily="18" charset="0"/>
                          </a:rPr>
                          <m:t>1</m:t>
                        </m:r>
                      </m:sub>
                    </m:sSub>
                    <m:r>
                      <a:rPr lang="tr-TR" sz="2400" i="1">
                        <a:latin typeface="Cambria Math" panose="02040503050406030204" pitchFamily="18" charset="0"/>
                      </a:rPr>
                      <m:t>=4</m:t>
                    </m:r>
                    <m:r>
                      <a:rPr lang="tr-TR" sz="2400" i="1">
                        <a:latin typeface="Cambria Math" panose="02040503050406030204" pitchFamily="18" charset="0"/>
                      </a:rPr>
                      <m:t>𝑖</m:t>
                    </m:r>
                    <m:r>
                      <a:rPr lang="tr-TR" sz="2400" i="1">
                        <a:latin typeface="Cambria Math" panose="02040503050406030204" pitchFamily="18" charset="0"/>
                      </a:rPr>
                      <m:t> </m:t>
                    </m:r>
                  </m:oMath>
                </a14:m>
                <a:r>
                  <a:rPr lang="tr-TR" sz="2400" dirty="0" smtClean="0"/>
                  <a:t>= 16 V</a:t>
                </a:r>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5833124" y="5159133"/>
                <a:ext cx="1994072" cy="461665"/>
              </a:xfrm>
              <a:prstGeom prst="rect">
                <a:avLst/>
              </a:prstGeom>
              <a:blipFill rotWithShape="0">
                <a:blip r:embed="rId7"/>
                <a:stretch>
                  <a:fillRect l="-917" t="-10526" r="-367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210114" y="5131865"/>
                <a:ext cx="24559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2400" i="1" smtClean="0">
                              <a:latin typeface="Cambria Math" panose="02040503050406030204" pitchFamily="18" charset="0"/>
                            </a:rPr>
                          </m:ctrlPr>
                        </m:sSubPr>
                        <m:e>
                          <m:r>
                            <a:rPr lang="tr-TR" sz="2400" i="1">
                              <a:latin typeface="Cambria Math" panose="02040503050406030204" pitchFamily="18" charset="0"/>
                            </a:rPr>
                            <m:t>𝑉</m:t>
                          </m:r>
                        </m:e>
                        <m:sub>
                          <m:r>
                            <a:rPr lang="tr-TR" sz="2400" i="1">
                              <a:latin typeface="Cambria Math" panose="02040503050406030204" pitchFamily="18" charset="0"/>
                            </a:rPr>
                            <m:t>2</m:t>
                          </m:r>
                        </m:sub>
                      </m:sSub>
                      <m:r>
                        <a:rPr lang="tr-TR" sz="2400" i="1">
                          <a:latin typeface="Cambria Math" panose="02040503050406030204" pitchFamily="18" charset="0"/>
                        </a:rPr>
                        <m:t>=−2</m:t>
                      </m:r>
                      <m:r>
                        <a:rPr lang="tr-TR" sz="2400" i="1">
                          <a:latin typeface="Cambria Math" panose="02040503050406030204" pitchFamily="18" charset="0"/>
                        </a:rPr>
                        <m:t>𝑖</m:t>
                      </m:r>
                      <m:r>
                        <a:rPr lang="tr-TR" sz="2400" b="0" i="1" smtClean="0">
                          <a:latin typeface="Cambria Math" panose="02040503050406030204" pitchFamily="18" charset="0"/>
                        </a:rPr>
                        <m:t>=−8</m:t>
                      </m:r>
                      <m:r>
                        <a:rPr lang="tr-TR" sz="2400" b="0" i="1" smtClean="0">
                          <a:latin typeface="Cambria Math" panose="02040503050406030204" pitchFamily="18" charset="0"/>
                        </a:rPr>
                        <m:t>𝑉</m:t>
                      </m:r>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8210114" y="5131865"/>
                <a:ext cx="2455993" cy="461665"/>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7431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24" y="217799"/>
            <a:ext cx="6995120" cy="584775"/>
          </a:xfrm>
          <a:prstGeom prst="rect">
            <a:avLst/>
          </a:prstGeom>
        </p:spPr>
        <p:txBody>
          <a:bodyPr wrap="none">
            <a:spAutoFit/>
          </a:bodyPr>
          <a:lstStyle/>
          <a:p>
            <a:r>
              <a:rPr lang="tr-TR" sz="3200" b="1" dirty="0" smtClean="0"/>
              <a:t>1.6 </a:t>
            </a:r>
            <a:r>
              <a:rPr lang="en-US" sz="3200" b="1" dirty="0" smtClean="0">
                <a:solidFill>
                  <a:srgbClr val="0070C0"/>
                </a:solidFill>
              </a:rPr>
              <a:t>Series </a:t>
            </a:r>
            <a:r>
              <a:rPr lang="en-US" sz="3200" b="1" dirty="0">
                <a:solidFill>
                  <a:srgbClr val="0070C0"/>
                </a:solidFill>
              </a:rPr>
              <a:t>Resistors and Voltage Division</a:t>
            </a:r>
          </a:p>
        </p:txBody>
      </p:sp>
      <p:pic>
        <p:nvPicPr>
          <p:cNvPr id="3" name="Picture 2"/>
          <p:cNvPicPr>
            <a:picLocks noChangeAspect="1"/>
          </p:cNvPicPr>
          <p:nvPr/>
        </p:nvPicPr>
        <p:blipFill>
          <a:blip r:embed="rId2"/>
          <a:stretch>
            <a:fillRect/>
          </a:stretch>
        </p:blipFill>
        <p:spPr>
          <a:xfrm>
            <a:off x="50719" y="741696"/>
            <a:ext cx="5105274" cy="3681688"/>
          </a:xfrm>
          <a:prstGeom prst="rect">
            <a:avLst/>
          </a:prstGeom>
        </p:spPr>
      </p:pic>
      <p:pic>
        <p:nvPicPr>
          <p:cNvPr id="4" name="Picture 3"/>
          <p:cNvPicPr>
            <a:picLocks noChangeAspect="1"/>
          </p:cNvPicPr>
          <p:nvPr/>
        </p:nvPicPr>
        <p:blipFill>
          <a:blip r:embed="rId3"/>
          <a:stretch>
            <a:fillRect/>
          </a:stretch>
        </p:blipFill>
        <p:spPr>
          <a:xfrm>
            <a:off x="5027849" y="669702"/>
            <a:ext cx="6810333" cy="717648"/>
          </a:xfrm>
          <a:prstGeom prst="rect">
            <a:avLst/>
          </a:prstGeom>
        </p:spPr>
      </p:pic>
      <p:pic>
        <p:nvPicPr>
          <p:cNvPr id="5" name="Picture 4"/>
          <p:cNvPicPr>
            <a:picLocks noChangeAspect="1"/>
          </p:cNvPicPr>
          <p:nvPr/>
        </p:nvPicPr>
        <p:blipFill>
          <a:blip r:embed="rId4"/>
          <a:stretch>
            <a:fillRect/>
          </a:stretch>
        </p:blipFill>
        <p:spPr>
          <a:xfrm>
            <a:off x="5227681" y="1351582"/>
            <a:ext cx="4563951" cy="811369"/>
          </a:xfrm>
          <a:prstGeom prst="rect">
            <a:avLst/>
          </a:prstGeom>
        </p:spPr>
      </p:pic>
      <p:pic>
        <p:nvPicPr>
          <p:cNvPr id="6" name="Picture 5"/>
          <p:cNvPicPr>
            <a:picLocks noChangeAspect="1"/>
          </p:cNvPicPr>
          <p:nvPr/>
        </p:nvPicPr>
        <p:blipFill>
          <a:blip r:embed="rId5"/>
          <a:stretch>
            <a:fillRect/>
          </a:stretch>
        </p:blipFill>
        <p:spPr>
          <a:xfrm>
            <a:off x="5318144" y="2186064"/>
            <a:ext cx="4473488" cy="658767"/>
          </a:xfrm>
          <a:prstGeom prst="rect">
            <a:avLst/>
          </a:prstGeom>
        </p:spPr>
      </p:pic>
      <p:pic>
        <p:nvPicPr>
          <p:cNvPr id="7" name="Picture 6"/>
          <p:cNvPicPr>
            <a:picLocks noChangeAspect="1"/>
          </p:cNvPicPr>
          <p:nvPr/>
        </p:nvPicPr>
        <p:blipFill>
          <a:blip r:embed="rId6"/>
          <a:stretch>
            <a:fillRect/>
          </a:stretch>
        </p:blipFill>
        <p:spPr>
          <a:xfrm>
            <a:off x="5642446" y="2844831"/>
            <a:ext cx="3640568" cy="784893"/>
          </a:xfrm>
          <a:prstGeom prst="rect">
            <a:avLst/>
          </a:prstGeom>
        </p:spPr>
      </p:pic>
      <p:pic>
        <p:nvPicPr>
          <p:cNvPr id="8" name="Picture 7"/>
          <p:cNvPicPr>
            <a:picLocks noChangeAspect="1"/>
          </p:cNvPicPr>
          <p:nvPr/>
        </p:nvPicPr>
        <p:blipFill>
          <a:blip r:embed="rId7"/>
          <a:stretch>
            <a:fillRect/>
          </a:stretch>
        </p:blipFill>
        <p:spPr>
          <a:xfrm>
            <a:off x="3851964" y="4040021"/>
            <a:ext cx="4680967" cy="886429"/>
          </a:xfrm>
          <a:prstGeom prst="rect">
            <a:avLst/>
          </a:prstGeom>
        </p:spPr>
      </p:pic>
      <p:pic>
        <p:nvPicPr>
          <p:cNvPr id="9" name="Picture 8"/>
          <p:cNvPicPr>
            <a:picLocks noChangeAspect="1"/>
          </p:cNvPicPr>
          <p:nvPr/>
        </p:nvPicPr>
        <p:blipFill>
          <a:blip r:embed="rId8"/>
          <a:stretch>
            <a:fillRect/>
          </a:stretch>
        </p:blipFill>
        <p:spPr>
          <a:xfrm>
            <a:off x="8195120" y="3614521"/>
            <a:ext cx="3397206" cy="1311929"/>
          </a:xfrm>
          <a:prstGeom prst="rect">
            <a:avLst/>
          </a:prstGeom>
        </p:spPr>
      </p:pic>
      <p:pic>
        <p:nvPicPr>
          <p:cNvPr id="10" name="Picture 9"/>
          <p:cNvPicPr>
            <a:picLocks noChangeAspect="1"/>
          </p:cNvPicPr>
          <p:nvPr/>
        </p:nvPicPr>
        <p:blipFill>
          <a:blip r:embed="rId9"/>
          <a:stretch>
            <a:fillRect/>
          </a:stretch>
        </p:blipFill>
        <p:spPr>
          <a:xfrm>
            <a:off x="3694484" y="5067464"/>
            <a:ext cx="2299339" cy="911059"/>
          </a:xfrm>
          <a:prstGeom prst="rect">
            <a:avLst/>
          </a:prstGeom>
        </p:spPr>
      </p:pic>
      <p:pic>
        <p:nvPicPr>
          <p:cNvPr id="11" name="Picture 10"/>
          <p:cNvPicPr>
            <a:picLocks noChangeAspect="1"/>
          </p:cNvPicPr>
          <p:nvPr/>
        </p:nvPicPr>
        <p:blipFill>
          <a:blip r:embed="rId10"/>
          <a:stretch>
            <a:fillRect/>
          </a:stretch>
        </p:blipFill>
        <p:spPr>
          <a:xfrm>
            <a:off x="461447" y="4111993"/>
            <a:ext cx="3426947" cy="2765606"/>
          </a:xfrm>
          <a:prstGeom prst="rect">
            <a:avLst/>
          </a:prstGeom>
        </p:spPr>
      </p:pic>
      <p:pic>
        <p:nvPicPr>
          <p:cNvPr id="12" name="Picture 11"/>
          <p:cNvPicPr>
            <a:picLocks noChangeAspect="1"/>
          </p:cNvPicPr>
          <p:nvPr/>
        </p:nvPicPr>
        <p:blipFill>
          <a:blip r:embed="rId11"/>
          <a:stretch>
            <a:fillRect/>
          </a:stretch>
        </p:blipFill>
        <p:spPr>
          <a:xfrm>
            <a:off x="6192447" y="5522993"/>
            <a:ext cx="3053043" cy="707202"/>
          </a:xfrm>
          <a:prstGeom prst="rect">
            <a:avLst/>
          </a:prstGeom>
        </p:spPr>
      </p:pic>
    </p:spTree>
    <p:extLst>
      <p:ext uri="{BB962C8B-B14F-4D97-AF65-F5344CB8AC3E}">
        <p14:creationId xmlns:p14="http://schemas.microsoft.com/office/powerpoint/2010/main" val="39957742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78264" y="161489"/>
            <a:ext cx="7272068" cy="2195110"/>
          </a:xfrm>
          <a:prstGeom prst="rect">
            <a:avLst/>
          </a:prstGeom>
        </p:spPr>
      </p:pic>
      <p:pic>
        <p:nvPicPr>
          <p:cNvPr id="2" name="Picture 1"/>
          <p:cNvPicPr>
            <a:picLocks noChangeAspect="1"/>
          </p:cNvPicPr>
          <p:nvPr/>
        </p:nvPicPr>
        <p:blipFill>
          <a:blip r:embed="rId3"/>
          <a:stretch>
            <a:fillRect/>
          </a:stretch>
        </p:blipFill>
        <p:spPr>
          <a:xfrm>
            <a:off x="405760" y="919767"/>
            <a:ext cx="5320182" cy="2112872"/>
          </a:xfrm>
          <a:prstGeom prst="rect">
            <a:avLst/>
          </a:prstGeom>
        </p:spPr>
      </p:pic>
      <p:pic>
        <p:nvPicPr>
          <p:cNvPr id="4" name="Picture 3"/>
          <p:cNvPicPr>
            <a:picLocks noChangeAspect="1"/>
          </p:cNvPicPr>
          <p:nvPr/>
        </p:nvPicPr>
        <p:blipFill>
          <a:blip r:embed="rId4"/>
          <a:stretch>
            <a:fillRect/>
          </a:stretch>
        </p:blipFill>
        <p:spPr>
          <a:xfrm>
            <a:off x="321905" y="3032639"/>
            <a:ext cx="6499374" cy="621808"/>
          </a:xfrm>
          <a:prstGeom prst="rect">
            <a:avLst/>
          </a:prstGeom>
        </p:spPr>
      </p:pic>
      <p:pic>
        <p:nvPicPr>
          <p:cNvPr id="5" name="Picture 4"/>
          <p:cNvPicPr>
            <a:picLocks noChangeAspect="1"/>
          </p:cNvPicPr>
          <p:nvPr/>
        </p:nvPicPr>
        <p:blipFill>
          <a:blip r:embed="rId5"/>
          <a:stretch>
            <a:fillRect/>
          </a:stretch>
        </p:blipFill>
        <p:spPr>
          <a:xfrm>
            <a:off x="405760" y="3849373"/>
            <a:ext cx="5418314" cy="1535605"/>
          </a:xfrm>
          <a:prstGeom prst="rect">
            <a:avLst/>
          </a:prstGeom>
        </p:spPr>
      </p:pic>
      <p:pic>
        <p:nvPicPr>
          <p:cNvPr id="6" name="Picture 5"/>
          <p:cNvPicPr>
            <a:picLocks noChangeAspect="1"/>
          </p:cNvPicPr>
          <p:nvPr/>
        </p:nvPicPr>
        <p:blipFill>
          <a:blip r:embed="rId6"/>
          <a:stretch>
            <a:fillRect/>
          </a:stretch>
        </p:blipFill>
        <p:spPr>
          <a:xfrm>
            <a:off x="7452641" y="3226492"/>
            <a:ext cx="4183616" cy="2568664"/>
          </a:xfrm>
          <a:prstGeom prst="rect">
            <a:avLst/>
          </a:prstGeom>
        </p:spPr>
      </p:pic>
      <p:sp>
        <p:nvSpPr>
          <p:cNvPr id="7" name="Rectangle 6"/>
          <p:cNvSpPr/>
          <p:nvPr/>
        </p:nvSpPr>
        <p:spPr>
          <a:xfrm>
            <a:off x="2360571" y="5795156"/>
            <a:ext cx="6994222" cy="523220"/>
          </a:xfrm>
          <a:prstGeom prst="rect">
            <a:avLst/>
          </a:prstGeom>
        </p:spPr>
        <p:txBody>
          <a:bodyPr wrap="none">
            <a:spAutoFit/>
          </a:bodyPr>
          <a:lstStyle/>
          <a:p>
            <a:r>
              <a:rPr lang="en-US" sz="2800" b="1" dirty="0">
                <a:solidFill>
                  <a:srgbClr val="FF0000"/>
                </a:solidFill>
              </a:rPr>
              <a:t>This is called the principle of voltage division, </a:t>
            </a:r>
          </a:p>
        </p:txBody>
      </p:sp>
    </p:spTree>
    <p:extLst>
      <p:ext uri="{BB962C8B-B14F-4D97-AF65-F5344CB8AC3E}">
        <p14:creationId xmlns:p14="http://schemas.microsoft.com/office/powerpoint/2010/main" val="1750277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778" y="256436"/>
            <a:ext cx="7245638" cy="584775"/>
          </a:xfrm>
          <a:prstGeom prst="rect">
            <a:avLst/>
          </a:prstGeom>
        </p:spPr>
        <p:txBody>
          <a:bodyPr wrap="none">
            <a:spAutoFit/>
          </a:bodyPr>
          <a:lstStyle/>
          <a:p>
            <a:r>
              <a:rPr lang="tr-TR" sz="3200" b="1" dirty="0" smtClean="0"/>
              <a:t>1.7 </a:t>
            </a:r>
            <a:r>
              <a:rPr lang="en-US" sz="3200" b="1" dirty="0" smtClean="0">
                <a:solidFill>
                  <a:srgbClr val="0070C0"/>
                </a:solidFill>
              </a:rPr>
              <a:t>Parallel </a:t>
            </a:r>
            <a:r>
              <a:rPr lang="en-US" sz="3200" b="1" dirty="0">
                <a:solidFill>
                  <a:srgbClr val="0070C0"/>
                </a:solidFill>
              </a:rPr>
              <a:t>Resistors and Current Division</a:t>
            </a:r>
          </a:p>
        </p:txBody>
      </p:sp>
      <p:sp>
        <p:nvSpPr>
          <p:cNvPr id="3" name="Rectangle 2"/>
          <p:cNvSpPr/>
          <p:nvPr/>
        </p:nvSpPr>
        <p:spPr>
          <a:xfrm>
            <a:off x="257777" y="841211"/>
            <a:ext cx="11178661" cy="830997"/>
          </a:xfrm>
          <a:prstGeom prst="rect">
            <a:avLst/>
          </a:prstGeom>
        </p:spPr>
        <p:txBody>
          <a:bodyPr wrap="square">
            <a:spAutoFit/>
          </a:bodyPr>
          <a:lstStyle/>
          <a:p>
            <a:pPr algn="just"/>
            <a:r>
              <a:rPr lang="en-US" sz="2400" dirty="0"/>
              <a:t>Consider the </a:t>
            </a:r>
            <a:r>
              <a:rPr lang="en-US" sz="2400" dirty="0" smtClean="0"/>
              <a:t>circuit</a:t>
            </a:r>
            <a:r>
              <a:rPr lang="tr-TR" sz="2400" dirty="0" smtClean="0"/>
              <a:t> below</a:t>
            </a:r>
            <a:r>
              <a:rPr lang="en-US" sz="2400" dirty="0" smtClean="0"/>
              <a:t>, </a:t>
            </a:r>
            <a:r>
              <a:rPr lang="en-US" sz="2400" dirty="0"/>
              <a:t>where two resistors are connected in parallel and therefore have the same voltage across them. </a:t>
            </a:r>
          </a:p>
        </p:txBody>
      </p:sp>
      <p:pic>
        <p:nvPicPr>
          <p:cNvPr id="4" name="Picture 3"/>
          <p:cNvPicPr>
            <a:picLocks noChangeAspect="1"/>
          </p:cNvPicPr>
          <p:nvPr/>
        </p:nvPicPr>
        <p:blipFill>
          <a:blip r:embed="rId2"/>
          <a:stretch>
            <a:fillRect/>
          </a:stretch>
        </p:blipFill>
        <p:spPr>
          <a:xfrm>
            <a:off x="7718134" y="1256709"/>
            <a:ext cx="4270127" cy="3311815"/>
          </a:xfrm>
          <a:prstGeom prst="rect">
            <a:avLst/>
          </a:prstGeom>
        </p:spPr>
      </p:pic>
      <p:pic>
        <p:nvPicPr>
          <p:cNvPr id="5" name="Picture 4"/>
          <p:cNvPicPr>
            <a:picLocks noChangeAspect="1"/>
          </p:cNvPicPr>
          <p:nvPr/>
        </p:nvPicPr>
        <p:blipFill>
          <a:blip r:embed="rId3"/>
          <a:stretch>
            <a:fillRect/>
          </a:stretch>
        </p:blipFill>
        <p:spPr>
          <a:xfrm>
            <a:off x="-2600" y="1635850"/>
            <a:ext cx="7720733" cy="5173283"/>
          </a:xfrm>
          <a:prstGeom prst="rect">
            <a:avLst/>
          </a:prstGeom>
        </p:spPr>
      </p:pic>
      <p:pic>
        <p:nvPicPr>
          <p:cNvPr id="6" name="Picture 5"/>
          <p:cNvPicPr>
            <a:picLocks noChangeAspect="1"/>
          </p:cNvPicPr>
          <p:nvPr/>
        </p:nvPicPr>
        <p:blipFill>
          <a:blip r:embed="rId4"/>
          <a:stretch>
            <a:fillRect/>
          </a:stretch>
        </p:blipFill>
        <p:spPr>
          <a:xfrm>
            <a:off x="8293925" y="5158514"/>
            <a:ext cx="2191036" cy="1060629"/>
          </a:xfrm>
          <a:prstGeom prst="rect">
            <a:avLst/>
          </a:prstGeom>
        </p:spPr>
      </p:pic>
      <p:sp>
        <p:nvSpPr>
          <p:cNvPr id="7" name="Right Arrow 6"/>
          <p:cNvSpPr/>
          <p:nvPr/>
        </p:nvSpPr>
        <p:spPr>
          <a:xfrm>
            <a:off x="5164428" y="5875045"/>
            <a:ext cx="1952622" cy="669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950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9711" y="1326525"/>
            <a:ext cx="3887508" cy="1270916"/>
          </a:xfrm>
          <a:prstGeom prst="rect">
            <a:avLst/>
          </a:prstGeom>
        </p:spPr>
      </p:pic>
      <p:sp>
        <p:nvSpPr>
          <p:cNvPr id="3" name="Rectangle 2"/>
          <p:cNvSpPr/>
          <p:nvPr/>
        </p:nvSpPr>
        <p:spPr>
          <a:xfrm>
            <a:off x="433588" y="414150"/>
            <a:ext cx="11363459" cy="769441"/>
          </a:xfrm>
          <a:prstGeom prst="rect">
            <a:avLst/>
          </a:prstGeom>
        </p:spPr>
        <p:txBody>
          <a:bodyPr wrap="square">
            <a:spAutoFit/>
          </a:bodyPr>
          <a:lstStyle/>
          <a:p>
            <a:r>
              <a:rPr lang="en-US" sz="2200" dirty="0"/>
              <a:t>We can extend the result in </a:t>
            </a:r>
            <a:r>
              <a:rPr lang="tr-TR" sz="2200" dirty="0" smtClean="0"/>
              <a:t>parallel of two resistance </a:t>
            </a:r>
            <a:r>
              <a:rPr lang="en-US" sz="2200" dirty="0" smtClean="0"/>
              <a:t>to </a:t>
            </a:r>
            <a:r>
              <a:rPr lang="en-US" sz="2200" dirty="0"/>
              <a:t>the general case of a </a:t>
            </a:r>
            <a:r>
              <a:rPr lang="en-US" sz="2200" dirty="0" smtClean="0"/>
              <a:t>circuit </a:t>
            </a:r>
            <a:r>
              <a:rPr lang="en-US" sz="2200" dirty="0"/>
              <a:t>with N resistors in parallel. The equivalent resistance </a:t>
            </a:r>
            <a:r>
              <a:rPr lang="en-US" dirty="0"/>
              <a:t>is</a:t>
            </a:r>
          </a:p>
        </p:txBody>
      </p:sp>
      <p:pic>
        <p:nvPicPr>
          <p:cNvPr id="4" name="Picture 3"/>
          <p:cNvPicPr>
            <a:picLocks noChangeAspect="1"/>
          </p:cNvPicPr>
          <p:nvPr/>
        </p:nvPicPr>
        <p:blipFill>
          <a:blip r:embed="rId3"/>
          <a:stretch>
            <a:fillRect/>
          </a:stretch>
        </p:blipFill>
        <p:spPr>
          <a:xfrm>
            <a:off x="433588" y="3030595"/>
            <a:ext cx="4326081" cy="2535595"/>
          </a:xfrm>
          <a:prstGeom prst="rect">
            <a:avLst/>
          </a:prstGeom>
        </p:spPr>
      </p:pic>
      <p:sp>
        <p:nvSpPr>
          <p:cNvPr id="5" name="Rectangle 4"/>
          <p:cNvSpPr/>
          <p:nvPr/>
        </p:nvSpPr>
        <p:spPr>
          <a:xfrm>
            <a:off x="4451797" y="2740375"/>
            <a:ext cx="7345250" cy="769441"/>
          </a:xfrm>
          <a:prstGeom prst="rect">
            <a:avLst/>
          </a:prstGeom>
        </p:spPr>
        <p:txBody>
          <a:bodyPr wrap="square">
            <a:spAutoFit/>
          </a:bodyPr>
          <a:lstStyle/>
          <a:p>
            <a:r>
              <a:rPr lang="en-US" sz="2200" b="1" dirty="0"/>
              <a:t>Given the total current </a:t>
            </a:r>
            <a:r>
              <a:rPr lang="en-US" sz="2200" b="1" i="1" dirty="0"/>
              <a:t>i </a:t>
            </a:r>
            <a:r>
              <a:rPr lang="en-US" sz="2200" b="1" dirty="0"/>
              <a:t>entering node a </a:t>
            </a:r>
            <a:r>
              <a:rPr lang="en-US" sz="2200" b="1" dirty="0" smtClean="0"/>
              <a:t>in</a:t>
            </a:r>
            <a:r>
              <a:rPr lang="tr-TR" sz="2200" b="1" dirty="0" smtClean="0"/>
              <a:t> figure below</a:t>
            </a:r>
            <a:r>
              <a:rPr lang="en-US" sz="2200" b="1" dirty="0" smtClean="0"/>
              <a:t>, </a:t>
            </a:r>
            <a:r>
              <a:rPr lang="en-US" sz="2200" b="1" dirty="0"/>
              <a:t>how do we obtain </a:t>
            </a:r>
            <a:r>
              <a:rPr lang="en-US" sz="2200" b="1" dirty="0" smtClean="0"/>
              <a:t>current</a:t>
            </a:r>
            <a:r>
              <a:rPr lang="tr-TR" sz="2200" b="1" dirty="0" smtClean="0"/>
              <a:t> i</a:t>
            </a:r>
            <a:r>
              <a:rPr lang="tr-TR" sz="2200" b="1" baseline="-25000" dirty="0" smtClean="0"/>
              <a:t>1</a:t>
            </a:r>
            <a:r>
              <a:rPr lang="tr-TR" sz="2200" b="1" dirty="0" smtClean="0"/>
              <a:t> and i</a:t>
            </a:r>
            <a:r>
              <a:rPr lang="tr-TR" sz="2200" b="1" baseline="-25000" dirty="0" smtClean="0"/>
              <a:t>2</a:t>
            </a:r>
            <a:r>
              <a:rPr lang="tr-TR" sz="2200" b="1" dirty="0" smtClean="0"/>
              <a:t>?</a:t>
            </a:r>
            <a:endParaRPr lang="en-US" sz="2200" b="1" dirty="0"/>
          </a:p>
        </p:txBody>
      </p:sp>
      <p:pic>
        <p:nvPicPr>
          <p:cNvPr id="6" name="Picture 5"/>
          <p:cNvPicPr>
            <a:picLocks noChangeAspect="1"/>
          </p:cNvPicPr>
          <p:nvPr/>
        </p:nvPicPr>
        <p:blipFill>
          <a:blip r:embed="rId4"/>
          <a:stretch>
            <a:fillRect/>
          </a:stretch>
        </p:blipFill>
        <p:spPr>
          <a:xfrm>
            <a:off x="6096403" y="3534335"/>
            <a:ext cx="3279417" cy="1239780"/>
          </a:xfrm>
          <a:prstGeom prst="rect">
            <a:avLst/>
          </a:prstGeom>
        </p:spPr>
      </p:pic>
      <p:pic>
        <p:nvPicPr>
          <p:cNvPr id="7" name="Picture 6"/>
          <p:cNvPicPr>
            <a:picLocks noChangeAspect="1"/>
          </p:cNvPicPr>
          <p:nvPr/>
        </p:nvPicPr>
        <p:blipFill>
          <a:blip r:embed="rId5"/>
          <a:stretch>
            <a:fillRect/>
          </a:stretch>
        </p:blipFill>
        <p:spPr>
          <a:xfrm>
            <a:off x="6096403" y="4798634"/>
            <a:ext cx="4226200" cy="1144325"/>
          </a:xfrm>
          <a:prstGeom prst="rect">
            <a:avLst/>
          </a:prstGeom>
        </p:spPr>
      </p:pic>
      <p:pic>
        <p:nvPicPr>
          <p:cNvPr id="8" name="Picture 7"/>
          <p:cNvPicPr>
            <a:picLocks noChangeAspect="1"/>
          </p:cNvPicPr>
          <p:nvPr/>
        </p:nvPicPr>
        <p:blipFill>
          <a:blip r:embed="rId6"/>
          <a:stretch>
            <a:fillRect/>
          </a:stretch>
        </p:blipFill>
        <p:spPr>
          <a:xfrm>
            <a:off x="285280" y="5856410"/>
            <a:ext cx="6936248" cy="630568"/>
          </a:xfrm>
          <a:prstGeom prst="rect">
            <a:avLst/>
          </a:prstGeom>
        </p:spPr>
      </p:pic>
    </p:spTree>
    <p:extLst>
      <p:ext uri="{BB962C8B-B14F-4D97-AF65-F5344CB8AC3E}">
        <p14:creationId xmlns:p14="http://schemas.microsoft.com/office/powerpoint/2010/main" val="876361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20" y="133602"/>
            <a:ext cx="1531958" cy="523220"/>
          </a:xfrm>
          <a:prstGeom prst="rect">
            <a:avLst/>
          </a:prstGeom>
        </p:spPr>
        <p:txBody>
          <a:bodyPr wrap="none">
            <a:spAutoFit/>
          </a:bodyPr>
          <a:lstStyle/>
          <a:p>
            <a:r>
              <a:rPr lang="en-US" altLang="en-US" sz="2800" b="1" u="sng" dirty="0" smtClean="0">
                <a:solidFill>
                  <a:srgbClr val="FF0000"/>
                </a:solidFill>
              </a:rPr>
              <a:t>Example</a:t>
            </a:r>
            <a:r>
              <a:rPr lang="tr-TR" altLang="en-US" sz="2800" b="1" u="sng" dirty="0" smtClean="0">
                <a:solidFill>
                  <a:srgbClr val="FF0000"/>
                </a:solidFill>
              </a:rPr>
              <a:t> </a:t>
            </a:r>
            <a:endParaRPr lang="en-US" altLang="en-US" sz="2800" b="1" u="sng" dirty="0" smtClean="0">
              <a:solidFill>
                <a:srgbClr val="FF0000"/>
              </a:solidFill>
            </a:endParaRPr>
          </a:p>
        </p:txBody>
      </p:sp>
      <p:sp>
        <p:nvSpPr>
          <p:cNvPr id="3" name="Rectangle 2"/>
          <p:cNvSpPr/>
          <p:nvPr/>
        </p:nvSpPr>
        <p:spPr>
          <a:xfrm>
            <a:off x="123853" y="1042100"/>
            <a:ext cx="1507144" cy="523220"/>
          </a:xfrm>
          <a:prstGeom prst="rect">
            <a:avLst/>
          </a:prstGeom>
        </p:spPr>
        <p:txBody>
          <a:bodyPr wrap="none">
            <a:spAutoFit/>
          </a:bodyPr>
          <a:lstStyle/>
          <a:p>
            <a:pPr>
              <a:buFontTx/>
              <a:buNone/>
            </a:pPr>
            <a:r>
              <a:rPr lang="en-US" altLang="en-US" sz="2800" b="1" u="sng" dirty="0" smtClean="0">
                <a:solidFill>
                  <a:srgbClr val="FF0000"/>
                </a:solidFill>
              </a:rPr>
              <a:t>Solution</a:t>
            </a:r>
            <a:r>
              <a:rPr lang="tr-TR" altLang="en-US" sz="2800" b="1" u="sng" dirty="0" smtClean="0">
                <a:solidFill>
                  <a:srgbClr val="FF0000"/>
                </a:solidFill>
              </a:rPr>
              <a:t> </a:t>
            </a:r>
            <a:endParaRPr lang="en-US" altLang="en-US" sz="2800" b="1" u="sng" dirty="0" smtClean="0">
              <a:solidFill>
                <a:srgbClr val="FF0000"/>
              </a:solidFill>
            </a:endParaRPr>
          </a:p>
        </p:txBody>
      </p:sp>
      <p:sp>
        <p:nvSpPr>
          <p:cNvPr id="4" name="Rectangle 3"/>
          <p:cNvSpPr/>
          <p:nvPr/>
        </p:nvSpPr>
        <p:spPr>
          <a:xfrm>
            <a:off x="2115316" y="587851"/>
            <a:ext cx="5635389" cy="523220"/>
          </a:xfrm>
          <a:prstGeom prst="rect">
            <a:avLst/>
          </a:prstGeom>
        </p:spPr>
        <p:txBody>
          <a:bodyPr wrap="none">
            <a:spAutoFit/>
          </a:bodyPr>
          <a:lstStyle/>
          <a:p>
            <a:r>
              <a:rPr lang="en-US" sz="2800" dirty="0"/>
              <a:t>Find </a:t>
            </a:r>
            <a:r>
              <a:rPr lang="tr-TR" sz="2800" dirty="0" smtClean="0"/>
              <a:t> R</a:t>
            </a:r>
            <a:r>
              <a:rPr lang="tr-TR" sz="2800" baseline="-25000" dirty="0" smtClean="0"/>
              <a:t>eq</a:t>
            </a:r>
            <a:r>
              <a:rPr lang="tr-TR" sz="2800" dirty="0" smtClean="0"/>
              <a:t>   </a:t>
            </a:r>
            <a:r>
              <a:rPr lang="en-US" sz="2800" dirty="0" smtClean="0"/>
              <a:t>for </a:t>
            </a:r>
            <a:r>
              <a:rPr lang="en-US" sz="2800" dirty="0"/>
              <a:t>the circuit shown </a:t>
            </a:r>
            <a:r>
              <a:rPr lang="tr-TR" sz="2800" dirty="0" smtClean="0"/>
              <a:t>below</a:t>
            </a:r>
            <a:endParaRPr lang="en-US" sz="2800" dirty="0"/>
          </a:p>
        </p:txBody>
      </p:sp>
      <p:pic>
        <p:nvPicPr>
          <p:cNvPr id="5" name="Picture 4"/>
          <p:cNvPicPr>
            <a:picLocks noChangeAspect="1"/>
          </p:cNvPicPr>
          <p:nvPr/>
        </p:nvPicPr>
        <p:blipFill>
          <a:blip r:embed="rId2"/>
          <a:stretch>
            <a:fillRect/>
          </a:stretch>
        </p:blipFill>
        <p:spPr>
          <a:xfrm>
            <a:off x="7586329" y="177201"/>
            <a:ext cx="4148937" cy="2319836"/>
          </a:xfrm>
          <a:prstGeom prst="rect">
            <a:avLst/>
          </a:prstGeom>
        </p:spPr>
      </p:pic>
      <p:pic>
        <p:nvPicPr>
          <p:cNvPr id="6" name="Picture 5"/>
          <p:cNvPicPr>
            <a:picLocks noChangeAspect="1"/>
          </p:cNvPicPr>
          <p:nvPr/>
        </p:nvPicPr>
        <p:blipFill>
          <a:blip r:embed="rId3"/>
          <a:stretch>
            <a:fillRect/>
          </a:stretch>
        </p:blipFill>
        <p:spPr>
          <a:xfrm>
            <a:off x="0" y="1565320"/>
            <a:ext cx="7586329" cy="1358184"/>
          </a:xfrm>
          <a:prstGeom prst="rect">
            <a:avLst/>
          </a:prstGeom>
        </p:spPr>
      </p:pic>
      <p:pic>
        <p:nvPicPr>
          <p:cNvPr id="7" name="Picture 6"/>
          <p:cNvPicPr>
            <a:picLocks noChangeAspect="1"/>
          </p:cNvPicPr>
          <p:nvPr/>
        </p:nvPicPr>
        <p:blipFill>
          <a:blip r:embed="rId4"/>
          <a:stretch>
            <a:fillRect/>
          </a:stretch>
        </p:blipFill>
        <p:spPr>
          <a:xfrm>
            <a:off x="0" y="2833352"/>
            <a:ext cx="6684135" cy="518916"/>
          </a:xfrm>
          <a:prstGeom prst="rect">
            <a:avLst/>
          </a:prstGeom>
        </p:spPr>
      </p:pic>
      <p:pic>
        <p:nvPicPr>
          <p:cNvPr id="8" name="Picture 7"/>
          <p:cNvPicPr>
            <a:picLocks noChangeAspect="1"/>
          </p:cNvPicPr>
          <p:nvPr/>
        </p:nvPicPr>
        <p:blipFill>
          <a:blip r:embed="rId5"/>
          <a:stretch>
            <a:fillRect/>
          </a:stretch>
        </p:blipFill>
        <p:spPr>
          <a:xfrm>
            <a:off x="123853" y="3503053"/>
            <a:ext cx="4606445" cy="2596587"/>
          </a:xfrm>
          <a:prstGeom prst="rect">
            <a:avLst/>
          </a:prstGeom>
        </p:spPr>
      </p:pic>
      <p:pic>
        <p:nvPicPr>
          <p:cNvPr id="9" name="Picture 8"/>
          <p:cNvPicPr>
            <a:picLocks noChangeAspect="1"/>
          </p:cNvPicPr>
          <p:nvPr/>
        </p:nvPicPr>
        <p:blipFill>
          <a:blip r:embed="rId6"/>
          <a:stretch>
            <a:fillRect/>
          </a:stretch>
        </p:blipFill>
        <p:spPr>
          <a:xfrm>
            <a:off x="4933011" y="4191536"/>
            <a:ext cx="6964162" cy="1562630"/>
          </a:xfrm>
          <a:prstGeom prst="rect">
            <a:avLst/>
          </a:prstGeom>
        </p:spPr>
      </p:pic>
    </p:spTree>
    <p:extLst>
      <p:ext uri="{BB962C8B-B14F-4D97-AF65-F5344CB8AC3E}">
        <p14:creationId xmlns:p14="http://schemas.microsoft.com/office/powerpoint/2010/main" val="821081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889" y="0"/>
            <a:ext cx="4214936" cy="2603343"/>
          </a:xfrm>
          <a:prstGeom prst="rect">
            <a:avLst/>
          </a:prstGeom>
        </p:spPr>
      </p:pic>
      <p:pic>
        <p:nvPicPr>
          <p:cNvPr id="3" name="Picture 2"/>
          <p:cNvPicPr>
            <a:picLocks noChangeAspect="1"/>
          </p:cNvPicPr>
          <p:nvPr/>
        </p:nvPicPr>
        <p:blipFill>
          <a:blip r:embed="rId3"/>
          <a:stretch>
            <a:fillRect/>
          </a:stretch>
        </p:blipFill>
        <p:spPr>
          <a:xfrm>
            <a:off x="4577825" y="660008"/>
            <a:ext cx="6133543" cy="641663"/>
          </a:xfrm>
          <a:prstGeom prst="rect">
            <a:avLst/>
          </a:prstGeom>
        </p:spPr>
      </p:pic>
      <p:pic>
        <p:nvPicPr>
          <p:cNvPr id="4" name="Picture 3"/>
          <p:cNvPicPr>
            <a:picLocks noChangeAspect="1"/>
          </p:cNvPicPr>
          <p:nvPr/>
        </p:nvPicPr>
        <p:blipFill>
          <a:blip r:embed="rId4"/>
          <a:stretch>
            <a:fillRect/>
          </a:stretch>
        </p:blipFill>
        <p:spPr>
          <a:xfrm>
            <a:off x="4426509" y="1567113"/>
            <a:ext cx="5570027" cy="770787"/>
          </a:xfrm>
          <a:prstGeom prst="rect">
            <a:avLst/>
          </a:prstGeom>
        </p:spPr>
      </p:pic>
      <p:pic>
        <p:nvPicPr>
          <p:cNvPr id="5" name="Picture 4"/>
          <p:cNvPicPr>
            <a:picLocks noChangeAspect="1"/>
          </p:cNvPicPr>
          <p:nvPr/>
        </p:nvPicPr>
        <p:blipFill>
          <a:blip r:embed="rId5"/>
          <a:stretch>
            <a:fillRect/>
          </a:stretch>
        </p:blipFill>
        <p:spPr>
          <a:xfrm>
            <a:off x="738187" y="2868784"/>
            <a:ext cx="7058025" cy="3343275"/>
          </a:xfrm>
          <a:prstGeom prst="rect">
            <a:avLst/>
          </a:prstGeom>
        </p:spPr>
      </p:pic>
    </p:spTree>
    <p:extLst>
      <p:ext uri="{BB962C8B-B14F-4D97-AF65-F5344CB8AC3E}">
        <p14:creationId xmlns:p14="http://schemas.microsoft.com/office/powerpoint/2010/main" val="4151687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220" y="133602"/>
            <a:ext cx="1531958" cy="523220"/>
          </a:xfrm>
          <a:prstGeom prst="rect">
            <a:avLst/>
          </a:prstGeom>
        </p:spPr>
        <p:txBody>
          <a:bodyPr wrap="none">
            <a:spAutoFit/>
          </a:bodyPr>
          <a:lstStyle/>
          <a:p>
            <a:r>
              <a:rPr lang="en-US" altLang="en-US" sz="2800" b="1" u="sng" dirty="0" smtClean="0">
                <a:solidFill>
                  <a:srgbClr val="FF0000"/>
                </a:solidFill>
              </a:rPr>
              <a:t>Example</a:t>
            </a:r>
            <a:r>
              <a:rPr lang="tr-TR" altLang="en-US" sz="2800" b="1" u="sng" dirty="0" smtClean="0">
                <a:solidFill>
                  <a:srgbClr val="FF0000"/>
                </a:solidFill>
              </a:rPr>
              <a:t> </a:t>
            </a:r>
            <a:endParaRPr lang="en-US" altLang="en-US" sz="2800" b="1" u="sng" dirty="0" smtClean="0">
              <a:solidFill>
                <a:srgbClr val="FF0000"/>
              </a:solidFill>
            </a:endParaRPr>
          </a:p>
        </p:txBody>
      </p:sp>
      <p:sp>
        <p:nvSpPr>
          <p:cNvPr id="3" name="Rectangle 2"/>
          <p:cNvSpPr/>
          <p:nvPr/>
        </p:nvSpPr>
        <p:spPr>
          <a:xfrm>
            <a:off x="103034" y="2250301"/>
            <a:ext cx="1507144" cy="523220"/>
          </a:xfrm>
          <a:prstGeom prst="rect">
            <a:avLst/>
          </a:prstGeom>
        </p:spPr>
        <p:txBody>
          <a:bodyPr wrap="none">
            <a:spAutoFit/>
          </a:bodyPr>
          <a:lstStyle/>
          <a:p>
            <a:pPr>
              <a:buFontTx/>
              <a:buNone/>
            </a:pPr>
            <a:r>
              <a:rPr lang="en-US" altLang="en-US" sz="2800" b="1" u="sng" dirty="0" smtClean="0">
                <a:solidFill>
                  <a:srgbClr val="FF0000"/>
                </a:solidFill>
              </a:rPr>
              <a:t>Solution</a:t>
            </a:r>
            <a:r>
              <a:rPr lang="tr-TR" altLang="en-US" sz="2800" b="1" u="sng" dirty="0" smtClean="0">
                <a:solidFill>
                  <a:srgbClr val="FF0000"/>
                </a:solidFill>
              </a:rPr>
              <a:t> </a:t>
            </a:r>
            <a:endParaRPr lang="en-US" altLang="en-US" sz="2800" b="1" u="sng" dirty="0" smtClean="0">
              <a:solidFill>
                <a:srgbClr val="FF0000"/>
              </a:solidFill>
            </a:endParaRPr>
          </a:p>
        </p:txBody>
      </p:sp>
      <p:sp>
        <p:nvSpPr>
          <p:cNvPr id="4" name="Rectangle 3"/>
          <p:cNvSpPr/>
          <p:nvPr/>
        </p:nvSpPr>
        <p:spPr>
          <a:xfrm>
            <a:off x="1975663" y="208808"/>
            <a:ext cx="9586175" cy="830997"/>
          </a:xfrm>
          <a:prstGeom prst="rect">
            <a:avLst/>
          </a:prstGeom>
        </p:spPr>
        <p:txBody>
          <a:bodyPr wrap="square">
            <a:spAutoFit/>
          </a:bodyPr>
          <a:lstStyle/>
          <a:p>
            <a:pPr algn="just"/>
            <a:r>
              <a:rPr lang="en-US" sz="2400" dirty="0"/>
              <a:t>Find </a:t>
            </a:r>
            <a:r>
              <a:rPr lang="tr-TR" sz="2400" i="1" dirty="0" smtClean="0"/>
              <a:t>i</a:t>
            </a:r>
            <a:r>
              <a:rPr lang="tr-TR" sz="2400" i="1" baseline="-25000" dirty="0" smtClean="0"/>
              <a:t>o</a:t>
            </a:r>
            <a:r>
              <a:rPr lang="tr-TR" sz="2400" dirty="0" smtClean="0"/>
              <a:t> </a:t>
            </a:r>
            <a:r>
              <a:rPr lang="en-US" sz="2400" dirty="0" smtClean="0"/>
              <a:t>and</a:t>
            </a:r>
            <a:r>
              <a:rPr lang="tr-TR" sz="2400" dirty="0" smtClean="0"/>
              <a:t>  </a:t>
            </a:r>
            <a:r>
              <a:rPr lang="tr-TR" sz="2400" i="1" dirty="0" smtClean="0"/>
              <a:t>V</a:t>
            </a:r>
            <a:r>
              <a:rPr lang="tr-TR" sz="2400" i="1" baseline="-25000" dirty="0" smtClean="0"/>
              <a:t>o</a:t>
            </a:r>
            <a:r>
              <a:rPr lang="en-US" sz="2400" i="1" dirty="0" smtClean="0"/>
              <a:t> </a:t>
            </a:r>
            <a:r>
              <a:rPr lang="en-US" sz="2400" dirty="0"/>
              <a:t>in the circuit </a:t>
            </a:r>
            <a:r>
              <a:rPr lang="en-US" sz="2400" dirty="0" smtClean="0"/>
              <a:t>shown</a:t>
            </a:r>
            <a:r>
              <a:rPr lang="tr-TR" sz="2400" dirty="0" smtClean="0"/>
              <a:t> below</a:t>
            </a:r>
            <a:r>
              <a:rPr lang="en-US" sz="2400" dirty="0" smtClean="0"/>
              <a:t>. </a:t>
            </a:r>
            <a:r>
              <a:rPr lang="en-US" sz="2400" dirty="0"/>
              <a:t>Calculate the power dissipated in the </a:t>
            </a:r>
            <a:r>
              <a:rPr lang="en-US" sz="2400" dirty="0" smtClean="0"/>
              <a:t>3</a:t>
            </a:r>
            <a:r>
              <a:rPr lang="tr-TR" sz="2400" dirty="0" smtClean="0"/>
              <a:t> </a:t>
            </a:r>
            <a:r>
              <a:rPr lang="el-GR" sz="2400" dirty="0" smtClean="0"/>
              <a:t>Ω</a:t>
            </a:r>
            <a:r>
              <a:rPr lang="en-US" sz="2400" dirty="0" smtClean="0"/>
              <a:t> </a:t>
            </a:r>
            <a:r>
              <a:rPr lang="en-US" sz="2400" dirty="0"/>
              <a:t>resistor</a:t>
            </a:r>
          </a:p>
        </p:txBody>
      </p:sp>
      <p:pic>
        <p:nvPicPr>
          <p:cNvPr id="5" name="Picture 4"/>
          <p:cNvPicPr>
            <a:picLocks noChangeAspect="1"/>
          </p:cNvPicPr>
          <p:nvPr/>
        </p:nvPicPr>
        <p:blipFill>
          <a:blip r:embed="rId2"/>
          <a:stretch>
            <a:fillRect/>
          </a:stretch>
        </p:blipFill>
        <p:spPr>
          <a:xfrm>
            <a:off x="5614875" y="599350"/>
            <a:ext cx="4290122" cy="2222861"/>
          </a:xfrm>
          <a:prstGeom prst="rect">
            <a:avLst/>
          </a:prstGeom>
        </p:spPr>
      </p:pic>
      <p:pic>
        <p:nvPicPr>
          <p:cNvPr id="6" name="Picture 5"/>
          <p:cNvPicPr>
            <a:picLocks noChangeAspect="1"/>
          </p:cNvPicPr>
          <p:nvPr/>
        </p:nvPicPr>
        <p:blipFill>
          <a:blip r:embed="rId3"/>
          <a:stretch>
            <a:fillRect/>
          </a:stretch>
        </p:blipFill>
        <p:spPr>
          <a:xfrm>
            <a:off x="78220" y="2764738"/>
            <a:ext cx="8480490" cy="811704"/>
          </a:xfrm>
          <a:prstGeom prst="rect">
            <a:avLst/>
          </a:prstGeom>
        </p:spPr>
      </p:pic>
      <p:pic>
        <p:nvPicPr>
          <p:cNvPr id="7" name="Picture 6"/>
          <p:cNvPicPr>
            <a:picLocks noChangeAspect="1"/>
          </p:cNvPicPr>
          <p:nvPr/>
        </p:nvPicPr>
        <p:blipFill>
          <a:blip r:embed="rId4"/>
          <a:stretch>
            <a:fillRect/>
          </a:stretch>
        </p:blipFill>
        <p:spPr>
          <a:xfrm>
            <a:off x="82449" y="3424613"/>
            <a:ext cx="2960681" cy="1032164"/>
          </a:xfrm>
          <a:prstGeom prst="rect">
            <a:avLst/>
          </a:prstGeom>
        </p:spPr>
      </p:pic>
      <p:pic>
        <p:nvPicPr>
          <p:cNvPr id="8" name="Picture 7"/>
          <p:cNvPicPr>
            <a:picLocks noChangeAspect="1"/>
          </p:cNvPicPr>
          <p:nvPr/>
        </p:nvPicPr>
        <p:blipFill>
          <a:blip r:embed="rId5"/>
          <a:stretch>
            <a:fillRect/>
          </a:stretch>
        </p:blipFill>
        <p:spPr>
          <a:xfrm>
            <a:off x="0" y="4602878"/>
            <a:ext cx="4135338" cy="2129575"/>
          </a:xfrm>
          <a:prstGeom prst="rect">
            <a:avLst/>
          </a:prstGeom>
        </p:spPr>
      </p:pic>
      <p:pic>
        <p:nvPicPr>
          <p:cNvPr id="10" name="Picture 9"/>
          <p:cNvPicPr>
            <a:picLocks noChangeAspect="1"/>
          </p:cNvPicPr>
          <p:nvPr/>
        </p:nvPicPr>
        <p:blipFill>
          <a:blip r:embed="rId6"/>
          <a:stretch>
            <a:fillRect/>
          </a:stretch>
        </p:blipFill>
        <p:spPr>
          <a:xfrm>
            <a:off x="3896763" y="3730819"/>
            <a:ext cx="3281674" cy="451728"/>
          </a:xfrm>
          <a:prstGeom prst="rect">
            <a:avLst/>
          </a:prstGeom>
        </p:spPr>
      </p:pic>
      <p:pic>
        <p:nvPicPr>
          <p:cNvPr id="11" name="Picture 10"/>
          <p:cNvPicPr>
            <a:picLocks noChangeAspect="1"/>
          </p:cNvPicPr>
          <p:nvPr/>
        </p:nvPicPr>
        <p:blipFill>
          <a:blip r:embed="rId7"/>
          <a:stretch>
            <a:fillRect/>
          </a:stretch>
        </p:blipFill>
        <p:spPr>
          <a:xfrm>
            <a:off x="3714021" y="4184288"/>
            <a:ext cx="4657248" cy="896110"/>
          </a:xfrm>
          <a:prstGeom prst="rect">
            <a:avLst/>
          </a:prstGeom>
        </p:spPr>
      </p:pic>
      <p:pic>
        <p:nvPicPr>
          <p:cNvPr id="12" name="Picture 11"/>
          <p:cNvPicPr>
            <a:picLocks noChangeAspect="1"/>
          </p:cNvPicPr>
          <p:nvPr/>
        </p:nvPicPr>
        <p:blipFill>
          <a:blip r:embed="rId8"/>
          <a:stretch>
            <a:fillRect/>
          </a:stretch>
        </p:blipFill>
        <p:spPr>
          <a:xfrm>
            <a:off x="3864519" y="5208983"/>
            <a:ext cx="4777570" cy="527460"/>
          </a:xfrm>
          <a:prstGeom prst="rect">
            <a:avLst/>
          </a:prstGeom>
        </p:spPr>
      </p:pic>
      <p:pic>
        <p:nvPicPr>
          <p:cNvPr id="13" name="Picture 12"/>
          <p:cNvPicPr>
            <a:picLocks noChangeAspect="1"/>
          </p:cNvPicPr>
          <p:nvPr/>
        </p:nvPicPr>
        <p:blipFill>
          <a:blip r:embed="rId9"/>
          <a:stretch>
            <a:fillRect/>
          </a:stretch>
        </p:blipFill>
        <p:spPr>
          <a:xfrm>
            <a:off x="7637709" y="5666120"/>
            <a:ext cx="4068912" cy="1017228"/>
          </a:xfrm>
          <a:prstGeom prst="rect">
            <a:avLst/>
          </a:prstGeom>
        </p:spPr>
      </p:pic>
    </p:spTree>
    <p:extLst>
      <p:ext uri="{BB962C8B-B14F-4D97-AF65-F5344CB8AC3E}">
        <p14:creationId xmlns:p14="http://schemas.microsoft.com/office/powerpoint/2010/main" val="419945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73" y="2455538"/>
            <a:ext cx="6941713" cy="1202061"/>
          </a:xfrm>
          <a:prstGeom prst="rect">
            <a:avLst/>
          </a:prstGeom>
        </p:spPr>
      </p:pic>
      <p:pic>
        <p:nvPicPr>
          <p:cNvPr id="4" name="Picture 3"/>
          <p:cNvPicPr>
            <a:picLocks noChangeAspect="1"/>
          </p:cNvPicPr>
          <p:nvPr/>
        </p:nvPicPr>
        <p:blipFill>
          <a:blip r:embed="rId3"/>
          <a:stretch>
            <a:fillRect/>
          </a:stretch>
        </p:blipFill>
        <p:spPr>
          <a:xfrm>
            <a:off x="7116986" y="695460"/>
            <a:ext cx="4495623" cy="3520158"/>
          </a:xfrm>
          <a:prstGeom prst="rect">
            <a:avLst/>
          </a:prstGeom>
        </p:spPr>
      </p:pic>
      <p:pic>
        <p:nvPicPr>
          <p:cNvPr id="5" name="Picture 4"/>
          <p:cNvPicPr>
            <a:picLocks noChangeAspect="1"/>
          </p:cNvPicPr>
          <p:nvPr/>
        </p:nvPicPr>
        <p:blipFill>
          <a:blip r:embed="rId4"/>
          <a:stretch>
            <a:fillRect/>
          </a:stretch>
        </p:blipFill>
        <p:spPr>
          <a:xfrm>
            <a:off x="299299" y="4476532"/>
            <a:ext cx="9814065" cy="1117443"/>
          </a:xfrm>
          <a:prstGeom prst="rect">
            <a:avLst/>
          </a:prstGeom>
        </p:spPr>
      </p:pic>
      <p:pic>
        <p:nvPicPr>
          <p:cNvPr id="2" name="Picture 1"/>
          <p:cNvPicPr>
            <a:picLocks noChangeAspect="1"/>
          </p:cNvPicPr>
          <p:nvPr/>
        </p:nvPicPr>
        <p:blipFill>
          <a:blip r:embed="rId5"/>
          <a:stretch>
            <a:fillRect/>
          </a:stretch>
        </p:blipFill>
        <p:spPr>
          <a:xfrm>
            <a:off x="425003" y="566938"/>
            <a:ext cx="3048000" cy="495300"/>
          </a:xfrm>
          <a:prstGeom prst="rect">
            <a:avLst/>
          </a:prstGeom>
        </p:spPr>
      </p:pic>
    </p:spTree>
    <p:extLst>
      <p:ext uri="{BB962C8B-B14F-4D97-AF65-F5344CB8AC3E}">
        <p14:creationId xmlns:p14="http://schemas.microsoft.com/office/powerpoint/2010/main" val="2996342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488" y="192041"/>
            <a:ext cx="2148024" cy="523220"/>
          </a:xfrm>
          <a:prstGeom prst="rect">
            <a:avLst/>
          </a:prstGeom>
        </p:spPr>
        <p:txBody>
          <a:bodyPr wrap="none">
            <a:spAutoFit/>
          </a:bodyPr>
          <a:lstStyle/>
          <a:p>
            <a:r>
              <a:rPr lang="tr-TR" sz="2800" b="1" dirty="0" smtClean="0">
                <a:solidFill>
                  <a:srgbClr val="0070C0"/>
                </a:solidFill>
              </a:rPr>
              <a:t>1.8 </a:t>
            </a:r>
            <a:r>
              <a:rPr lang="tr-TR" sz="2800" b="1" dirty="0" smtClean="0">
                <a:solidFill>
                  <a:srgbClr val="FF0000"/>
                </a:solidFill>
              </a:rPr>
              <a:t>Capacitor</a:t>
            </a:r>
            <a:endParaRPr lang="en-US" sz="2800" b="1" dirty="0">
              <a:solidFill>
                <a:srgbClr val="FF0000"/>
              </a:solidFill>
            </a:endParaRPr>
          </a:p>
        </p:txBody>
      </p:sp>
      <p:sp>
        <p:nvSpPr>
          <p:cNvPr id="5" name="Rectangle 4"/>
          <p:cNvSpPr/>
          <p:nvPr/>
        </p:nvSpPr>
        <p:spPr>
          <a:xfrm>
            <a:off x="357488" y="854994"/>
            <a:ext cx="11375166" cy="1429622"/>
          </a:xfrm>
          <a:prstGeom prst="rect">
            <a:avLst/>
          </a:prstGeom>
        </p:spPr>
        <p:txBody>
          <a:bodyPr wrap="square">
            <a:spAutoFit/>
          </a:bodyPr>
          <a:lstStyle/>
          <a:p>
            <a:pPr algn="just">
              <a:lnSpc>
                <a:spcPct val="150000"/>
              </a:lnSpc>
            </a:pPr>
            <a:r>
              <a:rPr lang="en-US" dirty="0"/>
              <a:t> </a:t>
            </a:r>
            <a:r>
              <a:rPr lang="en-US" sz="2000" b="1" dirty="0"/>
              <a:t>A </a:t>
            </a:r>
            <a:r>
              <a:rPr lang="en-US" sz="2000" b="1" dirty="0">
                <a:solidFill>
                  <a:srgbClr val="FF0000"/>
                </a:solidFill>
              </a:rPr>
              <a:t>capacitor</a:t>
            </a:r>
            <a:r>
              <a:rPr lang="en-US" sz="2000" b="1" dirty="0"/>
              <a:t> is a passive element that stores energy in the form of an electric field. </a:t>
            </a:r>
            <a:r>
              <a:rPr lang="en-US" sz="2000" b="1" dirty="0" smtClean="0"/>
              <a:t>This </a:t>
            </a:r>
            <a:r>
              <a:rPr lang="en-US" sz="2000" b="1" dirty="0"/>
              <a:t>field is the result of a separation of electric charge. The simplest capacitor </a:t>
            </a:r>
            <a:r>
              <a:rPr lang="tr-TR" sz="2000" b="1" dirty="0" smtClean="0"/>
              <a:t> </a:t>
            </a:r>
            <a:r>
              <a:rPr lang="en-US" sz="2000" b="1" dirty="0" smtClean="0"/>
              <a:t>consists </a:t>
            </a:r>
            <a:r>
              <a:rPr lang="en-US" sz="2000" b="1" dirty="0"/>
              <a:t>of a pair of parallel conducting plates separated by a dielectric material </a:t>
            </a:r>
            <a:r>
              <a:rPr lang="tr-TR" sz="2000" b="1" dirty="0" smtClean="0"/>
              <a:t> </a:t>
            </a:r>
            <a:r>
              <a:rPr lang="en-US" sz="2000" b="1" dirty="0" smtClean="0"/>
              <a:t>as </a:t>
            </a:r>
            <a:r>
              <a:rPr lang="en-US" sz="2000" b="1" dirty="0"/>
              <a:t>illustrated in Figure </a:t>
            </a:r>
            <a:r>
              <a:rPr lang="tr-TR" sz="2000" b="1" dirty="0" smtClean="0"/>
              <a:t>1</a:t>
            </a:r>
            <a:r>
              <a:rPr lang="en-US" sz="2000" b="1" dirty="0" smtClean="0"/>
              <a:t>.1</a:t>
            </a:r>
            <a:r>
              <a:rPr lang="tr-TR" sz="2000" b="1" dirty="0" smtClean="0"/>
              <a:t>8</a:t>
            </a:r>
            <a:r>
              <a:rPr lang="en-US" sz="2000" b="1" dirty="0" smtClean="0"/>
              <a:t> </a:t>
            </a:r>
            <a:endParaRPr lang="en-US" sz="2000" b="1" dirty="0"/>
          </a:p>
        </p:txBody>
      </p:sp>
      <p:pic>
        <p:nvPicPr>
          <p:cNvPr id="6" name="Picture 5"/>
          <p:cNvPicPr>
            <a:picLocks noChangeAspect="1"/>
          </p:cNvPicPr>
          <p:nvPr/>
        </p:nvPicPr>
        <p:blipFill>
          <a:blip r:embed="rId2"/>
          <a:stretch>
            <a:fillRect/>
          </a:stretch>
        </p:blipFill>
        <p:spPr>
          <a:xfrm>
            <a:off x="2625922" y="2576848"/>
            <a:ext cx="6838297" cy="3555510"/>
          </a:xfrm>
          <a:prstGeom prst="rect">
            <a:avLst/>
          </a:prstGeom>
        </p:spPr>
      </p:pic>
    </p:spTree>
    <p:extLst>
      <p:ext uri="{BB962C8B-B14F-4D97-AF65-F5344CB8AC3E}">
        <p14:creationId xmlns:p14="http://schemas.microsoft.com/office/powerpoint/2010/main" val="79056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70456"/>
            <a:ext cx="6246253" cy="5584606"/>
          </a:xfrm>
          <a:prstGeom prst="rect">
            <a:avLst/>
          </a:prstGeom>
        </p:spPr>
        <p:txBody>
          <a:bodyPr wrap="square">
            <a:spAutoFit/>
          </a:bodyPr>
          <a:lstStyle/>
          <a:p>
            <a:pPr algn="just">
              <a:lnSpc>
                <a:spcPct val="150000"/>
              </a:lnSpc>
            </a:pPr>
            <a:r>
              <a:rPr lang="en-US" sz="2000" b="1" dirty="0"/>
              <a:t>Electrical conduction occurs when we cause all the free electrons to drift in the same direction, like </a:t>
            </a:r>
            <a:r>
              <a:rPr lang="en-US" sz="2000" b="1" dirty="0" smtClean="0"/>
              <a:t>water </a:t>
            </a:r>
            <a:r>
              <a:rPr lang="en-US" sz="2000" b="1" dirty="0"/>
              <a:t>in a pipe. The electrons are still moving in random directions, but they have a net motion in the </a:t>
            </a:r>
            <a:r>
              <a:rPr lang="en-US" sz="2000" b="1" dirty="0" smtClean="0"/>
              <a:t>direction </a:t>
            </a:r>
            <a:r>
              <a:rPr lang="en-US" sz="2000" b="1" dirty="0"/>
              <a:t>of the positive charge. The electromotive force (sometimes abbreviated EMF) that causes </a:t>
            </a:r>
            <a:r>
              <a:rPr lang="en-US" sz="2000" b="1" dirty="0" smtClean="0"/>
              <a:t>the </a:t>
            </a:r>
            <a:r>
              <a:rPr lang="en-US" sz="2000" b="1" dirty="0"/>
              <a:t>electrons to move is called </a:t>
            </a:r>
            <a:r>
              <a:rPr lang="en-US" sz="2000" b="1" dirty="0">
                <a:solidFill>
                  <a:srgbClr val="FF0000"/>
                </a:solidFill>
              </a:rPr>
              <a:t>electric potential </a:t>
            </a:r>
            <a:r>
              <a:rPr lang="en-US" sz="2000" b="1" dirty="0"/>
              <a:t>(denoted by capital E,) and is measured in </a:t>
            </a:r>
            <a:r>
              <a:rPr lang="en-US" sz="2000" b="1" dirty="0">
                <a:solidFill>
                  <a:srgbClr val="FF0000"/>
                </a:solidFill>
              </a:rPr>
              <a:t>volts</a:t>
            </a:r>
            <a:r>
              <a:rPr lang="en-US" sz="2000" b="1" dirty="0"/>
              <a:t> </a:t>
            </a:r>
            <a:r>
              <a:rPr lang="en-US" sz="2000" b="1" dirty="0" smtClean="0"/>
              <a:t>(</a:t>
            </a:r>
            <a:r>
              <a:rPr lang="en-US" sz="2000" b="1" dirty="0"/>
              <a:t>abbreviated V.) A potential difference applied to a wire from a battery will cause the free electrons to </a:t>
            </a:r>
            <a:r>
              <a:rPr lang="en-US" sz="2000" b="1" dirty="0" smtClean="0"/>
              <a:t>drift </a:t>
            </a:r>
            <a:r>
              <a:rPr lang="en-US" sz="2000" b="1" dirty="0"/>
              <a:t>in the direction of the positive charge, and away from the negative charge, as shown in </a:t>
            </a:r>
            <a:r>
              <a:rPr lang="en-US" sz="2000" b="1" dirty="0" smtClean="0"/>
              <a:t>Figure</a:t>
            </a:r>
            <a:r>
              <a:rPr lang="tr-TR" sz="2000" b="1" dirty="0" smtClean="0"/>
              <a:t> 1.1</a:t>
            </a:r>
            <a:endParaRPr lang="en-US" sz="2000" b="1" dirty="0"/>
          </a:p>
        </p:txBody>
      </p:sp>
      <p:pic>
        <p:nvPicPr>
          <p:cNvPr id="3" name="Picture 2"/>
          <p:cNvPicPr>
            <a:picLocks noChangeAspect="1"/>
          </p:cNvPicPr>
          <p:nvPr/>
        </p:nvPicPr>
        <p:blipFill>
          <a:blip r:embed="rId2"/>
          <a:stretch>
            <a:fillRect/>
          </a:stretch>
        </p:blipFill>
        <p:spPr>
          <a:xfrm>
            <a:off x="6697015" y="889983"/>
            <a:ext cx="5628068" cy="4305300"/>
          </a:xfrm>
          <a:prstGeom prst="rect">
            <a:avLst/>
          </a:prstGeom>
        </p:spPr>
      </p:pic>
    </p:spTree>
    <p:extLst>
      <p:ext uri="{BB962C8B-B14F-4D97-AF65-F5344CB8AC3E}">
        <p14:creationId xmlns:p14="http://schemas.microsoft.com/office/powerpoint/2010/main" val="2948535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315" y="237014"/>
            <a:ext cx="11543763" cy="3785652"/>
          </a:xfrm>
          <a:prstGeom prst="rect">
            <a:avLst/>
          </a:prstGeom>
        </p:spPr>
        <p:txBody>
          <a:bodyPr wrap="square">
            <a:spAutoFit/>
          </a:bodyPr>
          <a:lstStyle/>
          <a:p>
            <a:pPr algn="just">
              <a:lnSpc>
                <a:spcPct val="150000"/>
              </a:lnSpc>
            </a:pPr>
            <a:r>
              <a:rPr lang="en-US" sz="2000" b="1" dirty="0"/>
              <a:t>The dielectric material is an insulator that increases the capacitance as a result of permanent or induced electric dipoles in the material</a:t>
            </a:r>
            <a:r>
              <a:rPr lang="en-US" sz="2000" dirty="0"/>
              <a:t>. </a:t>
            </a:r>
            <a:endParaRPr lang="tr-TR" sz="2000" dirty="0" smtClean="0"/>
          </a:p>
          <a:p>
            <a:pPr algn="just">
              <a:lnSpc>
                <a:spcPct val="150000"/>
              </a:lnSpc>
            </a:pPr>
            <a:r>
              <a:rPr lang="en-US" sz="2000" b="1" dirty="0"/>
              <a:t>Strictly, direct current (DC) does not flow through a capacitor; rather, charges are </a:t>
            </a:r>
            <a:r>
              <a:rPr lang="en-US" sz="2000" b="1" dirty="0" smtClean="0"/>
              <a:t>displaced </a:t>
            </a:r>
            <a:r>
              <a:rPr lang="en-US" sz="2000" b="1" dirty="0"/>
              <a:t>from one side of the capacitor through the conducting circuit to the other side, establishing the electric field. The displacement of charge is called a displacement current because current appears to flow through the device as it charges or </a:t>
            </a:r>
            <a:r>
              <a:rPr lang="en-US" sz="2000" b="1" dirty="0" smtClean="0"/>
              <a:t>discharges</a:t>
            </a:r>
            <a:r>
              <a:rPr lang="en-US" sz="2000" b="1" dirty="0"/>
              <a:t>. The capacitor’s voltage-current relationship is defined as </a:t>
            </a:r>
            <a:endParaRPr lang="tr-TR" sz="2000" b="1" dirty="0"/>
          </a:p>
          <a:p>
            <a:pPr algn="just">
              <a:lnSpc>
                <a:spcPct val="150000"/>
              </a:lnSpc>
            </a:pPr>
            <a:endParaRPr lang="tr-TR" sz="2000" dirty="0" smtClean="0"/>
          </a:p>
          <a:p>
            <a:pPr algn="just">
              <a:lnSpc>
                <a:spcPct val="150000"/>
              </a:lnSpc>
            </a:pPr>
            <a:endParaRPr lang="en-US" sz="2000" dirty="0"/>
          </a:p>
        </p:txBody>
      </p:sp>
      <p:pic>
        <p:nvPicPr>
          <p:cNvPr id="3" name="Picture 2"/>
          <p:cNvPicPr>
            <a:picLocks noChangeAspect="1"/>
          </p:cNvPicPr>
          <p:nvPr/>
        </p:nvPicPr>
        <p:blipFill>
          <a:blip r:embed="rId2"/>
          <a:stretch>
            <a:fillRect/>
          </a:stretch>
        </p:blipFill>
        <p:spPr>
          <a:xfrm>
            <a:off x="1855868" y="3227328"/>
            <a:ext cx="4272328" cy="1112852"/>
          </a:xfrm>
          <a:prstGeom prst="rect">
            <a:avLst/>
          </a:prstGeom>
        </p:spPr>
      </p:pic>
      <p:pic>
        <p:nvPicPr>
          <p:cNvPr id="4" name="Picture 3"/>
          <p:cNvPicPr>
            <a:picLocks noChangeAspect="1"/>
          </p:cNvPicPr>
          <p:nvPr/>
        </p:nvPicPr>
        <p:blipFill>
          <a:blip r:embed="rId3"/>
          <a:stretch>
            <a:fillRect/>
          </a:stretch>
        </p:blipFill>
        <p:spPr>
          <a:xfrm>
            <a:off x="6923467" y="3350818"/>
            <a:ext cx="3238542" cy="1079514"/>
          </a:xfrm>
          <a:prstGeom prst="rect">
            <a:avLst/>
          </a:prstGeom>
        </p:spPr>
      </p:pic>
      <p:sp>
        <p:nvSpPr>
          <p:cNvPr id="5" name="Rectangle 4"/>
          <p:cNvSpPr/>
          <p:nvPr/>
        </p:nvSpPr>
        <p:spPr>
          <a:xfrm>
            <a:off x="497981" y="4550700"/>
            <a:ext cx="11543763" cy="1015663"/>
          </a:xfrm>
          <a:prstGeom prst="rect">
            <a:avLst/>
          </a:prstGeom>
        </p:spPr>
        <p:txBody>
          <a:bodyPr wrap="square">
            <a:spAutoFit/>
          </a:bodyPr>
          <a:lstStyle/>
          <a:p>
            <a:pPr algn="just"/>
            <a:r>
              <a:rPr lang="en-US" sz="2000" b="1" dirty="0"/>
              <a:t>where q ( t ) is the amount of accumulated charge measured </a:t>
            </a:r>
            <a:r>
              <a:rPr lang="en-US" sz="2000" b="1" dirty="0" smtClean="0"/>
              <a:t>in</a:t>
            </a:r>
            <a:r>
              <a:rPr lang="tr-TR" sz="2000" b="1" dirty="0" smtClean="0"/>
              <a:t> </a:t>
            </a:r>
            <a:r>
              <a:rPr lang="en-US" sz="2000" b="1" dirty="0" smtClean="0"/>
              <a:t>coulombs </a:t>
            </a:r>
            <a:r>
              <a:rPr lang="en-US" sz="2000" b="1" dirty="0"/>
              <a:t>and C is the capacitance measured in farads </a:t>
            </a:r>
            <a:r>
              <a:rPr lang="tr-TR" sz="2000" b="1" dirty="0" smtClean="0"/>
              <a:t>and b</a:t>
            </a:r>
            <a:r>
              <a:rPr lang="en-US" sz="2000" dirty="0" smtClean="0"/>
              <a:t>y </a:t>
            </a:r>
            <a:r>
              <a:rPr lang="en-US" sz="2000" b="1" dirty="0"/>
              <a:t>differentiating this </a:t>
            </a:r>
            <a:r>
              <a:rPr lang="en-US" sz="2000" b="1" dirty="0" smtClean="0"/>
              <a:t>equation</a:t>
            </a:r>
            <a:r>
              <a:rPr lang="en-US" sz="2000" b="1" dirty="0"/>
              <a:t>, we can relate the displacement current to the rate of change of voltage</a:t>
            </a:r>
          </a:p>
        </p:txBody>
      </p:sp>
    </p:spTree>
    <p:extLst>
      <p:ext uri="{BB962C8B-B14F-4D97-AF65-F5344CB8AC3E}">
        <p14:creationId xmlns:p14="http://schemas.microsoft.com/office/powerpoint/2010/main" val="2308715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2" y="258179"/>
            <a:ext cx="11518006" cy="1938992"/>
          </a:xfrm>
          <a:prstGeom prst="rect">
            <a:avLst/>
          </a:prstGeom>
        </p:spPr>
        <p:txBody>
          <a:bodyPr wrap="square">
            <a:spAutoFit/>
          </a:bodyPr>
          <a:lstStyle/>
          <a:p>
            <a:pPr algn="just">
              <a:lnSpc>
                <a:spcPct val="150000"/>
              </a:lnSpc>
            </a:pPr>
            <a:r>
              <a:rPr lang="en-US" sz="2000" b="1" dirty="0"/>
              <a:t>Capacitance is a property of the dielectric material and the plate geometry and separation. Values for typical capacitors range from 1 pF to 1000 </a:t>
            </a:r>
            <a:r>
              <a:rPr lang="tr-TR" sz="2000" b="1" dirty="0" smtClean="0"/>
              <a:t>u</a:t>
            </a:r>
            <a:r>
              <a:rPr lang="en-US" sz="2000" b="1" dirty="0" smtClean="0"/>
              <a:t>F</a:t>
            </a:r>
            <a:r>
              <a:rPr lang="en-US" sz="2000" b="1" dirty="0"/>
              <a:t>, but they are also available with much larger </a:t>
            </a:r>
            <a:r>
              <a:rPr lang="en-US" sz="2000" b="1" dirty="0" smtClean="0"/>
              <a:t>values</a:t>
            </a:r>
            <a:r>
              <a:rPr lang="tr-TR" sz="2000" b="1" dirty="0" smtClean="0"/>
              <a:t>.</a:t>
            </a:r>
          </a:p>
          <a:p>
            <a:pPr algn="just">
              <a:lnSpc>
                <a:spcPct val="150000"/>
              </a:lnSpc>
            </a:pPr>
            <a:r>
              <a:rPr lang="en-US" sz="2000" b="1" dirty="0"/>
              <a:t> The primary types of commercial capacitors are </a:t>
            </a:r>
            <a:r>
              <a:rPr lang="en-US" sz="2000" b="1" dirty="0">
                <a:solidFill>
                  <a:srgbClr val="FF0000"/>
                </a:solidFill>
              </a:rPr>
              <a:t>electrolytic capacitors</a:t>
            </a:r>
            <a:r>
              <a:rPr lang="en-US" sz="2000" b="1" dirty="0"/>
              <a:t>, </a:t>
            </a:r>
            <a:r>
              <a:rPr lang="en-US" sz="2000" b="1" dirty="0">
                <a:solidFill>
                  <a:srgbClr val="FF0000"/>
                </a:solidFill>
              </a:rPr>
              <a:t>tantalum </a:t>
            </a:r>
            <a:r>
              <a:rPr lang="en-US" sz="2000" b="1" dirty="0" smtClean="0">
                <a:solidFill>
                  <a:srgbClr val="FF0000"/>
                </a:solidFill>
              </a:rPr>
              <a:t>capacitors</a:t>
            </a:r>
            <a:r>
              <a:rPr lang="en-US" sz="2000" b="1" dirty="0"/>
              <a:t>, </a:t>
            </a:r>
            <a:r>
              <a:rPr lang="en-US" sz="2000" b="1" dirty="0">
                <a:solidFill>
                  <a:srgbClr val="FF0000"/>
                </a:solidFill>
              </a:rPr>
              <a:t>ceramic disk capacitors, and </a:t>
            </a:r>
            <a:r>
              <a:rPr lang="en-US" sz="2000" b="1" dirty="0" err="1">
                <a:solidFill>
                  <a:srgbClr val="FF0000"/>
                </a:solidFill>
              </a:rPr>
              <a:t>mylar</a:t>
            </a:r>
            <a:r>
              <a:rPr lang="en-US" sz="2000" b="1" dirty="0">
                <a:solidFill>
                  <a:srgbClr val="FF0000"/>
                </a:solidFill>
              </a:rPr>
              <a:t> capacitors</a:t>
            </a:r>
            <a:r>
              <a:rPr lang="en-US" sz="2000" b="1" dirty="0"/>
              <a:t>. </a:t>
            </a:r>
          </a:p>
        </p:txBody>
      </p:sp>
      <p:pic>
        <p:nvPicPr>
          <p:cNvPr id="3" name="Picture 2"/>
          <p:cNvPicPr>
            <a:picLocks noChangeAspect="1"/>
          </p:cNvPicPr>
          <p:nvPr/>
        </p:nvPicPr>
        <p:blipFill>
          <a:blip r:embed="rId2"/>
          <a:stretch>
            <a:fillRect/>
          </a:stretch>
        </p:blipFill>
        <p:spPr>
          <a:xfrm>
            <a:off x="5421338" y="1938992"/>
            <a:ext cx="6491620" cy="4183488"/>
          </a:xfrm>
          <a:prstGeom prst="rect">
            <a:avLst/>
          </a:prstGeom>
        </p:spPr>
      </p:pic>
      <p:sp>
        <p:nvSpPr>
          <p:cNvPr id="4" name="Rectangle 3"/>
          <p:cNvSpPr/>
          <p:nvPr/>
        </p:nvSpPr>
        <p:spPr>
          <a:xfrm>
            <a:off x="394952" y="2455349"/>
            <a:ext cx="5026386" cy="2814617"/>
          </a:xfrm>
          <a:prstGeom prst="rect">
            <a:avLst/>
          </a:prstGeom>
        </p:spPr>
        <p:txBody>
          <a:bodyPr wrap="square">
            <a:spAutoFit/>
          </a:bodyPr>
          <a:lstStyle/>
          <a:p>
            <a:pPr algn="just">
              <a:lnSpc>
                <a:spcPct val="150000"/>
              </a:lnSpc>
            </a:pPr>
            <a:r>
              <a:rPr lang="en-US" sz="2000" b="1" dirty="0"/>
              <a:t>Electrolytic capacitors are </a:t>
            </a:r>
            <a:r>
              <a:rPr lang="en-US" sz="2000" b="1" dirty="0">
                <a:solidFill>
                  <a:srgbClr val="FF0000"/>
                </a:solidFill>
              </a:rPr>
              <a:t>polarized</a:t>
            </a:r>
            <a:r>
              <a:rPr lang="en-US" sz="2000" b="1" dirty="0"/>
              <a:t>, meaning they have a positive end and a negative end. The positive lead of a polarized capacitor must be held at a higher voltage than the negative side; otherwise, the device will usually be damaged </a:t>
            </a:r>
            <a:endParaRPr lang="en-US" sz="2000" dirty="0"/>
          </a:p>
        </p:txBody>
      </p:sp>
    </p:spTree>
    <p:extLst>
      <p:ext uri="{BB962C8B-B14F-4D97-AF65-F5344CB8AC3E}">
        <p14:creationId xmlns:p14="http://schemas.microsoft.com/office/powerpoint/2010/main" val="1984439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8545" y="245559"/>
            <a:ext cx="7520054" cy="2032447"/>
          </a:xfrm>
          <a:prstGeom prst="rect">
            <a:avLst/>
          </a:prstGeom>
        </p:spPr>
      </p:pic>
      <p:sp>
        <p:nvSpPr>
          <p:cNvPr id="3" name="TextBox 2"/>
          <p:cNvSpPr txBox="1"/>
          <p:nvPr/>
        </p:nvSpPr>
        <p:spPr>
          <a:xfrm>
            <a:off x="605307" y="2550017"/>
            <a:ext cx="8487178" cy="830997"/>
          </a:xfrm>
          <a:prstGeom prst="rect">
            <a:avLst/>
          </a:prstGeom>
          <a:noFill/>
        </p:spPr>
        <p:txBody>
          <a:bodyPr wrap="square" rtlCol="0">
            <a:spAutoFit/>
          </a:bodyPr>
          <a:lstStyle/>
          <a:p>
            <a:r>
              <a:rPr lang="tr-TR" sz="2400" dirty="0" smtClean="0">
                <a:solidFill>
                  <a:srgbClr val="FF0000"/>
                </a:solidFill>
              </a:rPr>
              <a:t>Example</a:t>
            </a:r>
          </a:p>
          <a:p>
            <a:r>
              <a:rPr lang="tr-TR" sz="2400" dirty="0">
                <a:solidFill>
                  <a:srgbClr val="FF0000"/>
                </a:solidFill>
              </a:rPr>
              <a:t> </a:t>
            </a:r>
            <a:r>
              <a:rPr lang="tr-TR" sz="2000" dirty="0" smtClean="0"/>
              <a:t>Find the equivalent capacitance for the following circuit</a:t>
            </a:r>
            <a:endParaRPr lang="en-US" sz="2000" dirty="0"/>
          </a:p>
        </p:txBody>
      </p:sp>
      <p:pic>
        <p:nvPicPr>
          <p:cNvPr id="4" name="Picture 3"/>
          <p:cNvPicPr>
            <a:picLocks noChangeAspect="1"/>
          </p:cNvPicPr>
          <p:nvPr/>
        </p:nvPicPr>
        <p:blipFill>
          <a:blip r:embed="rId3"/>
          <a:stretch>
            <a:fillRect/>
          </a:stretch>
        </p:blipFill>
        <p:spPr>
          <a:xfrm>
            <a:off x="734095" y="3653025"/>
            <a:ext cx="3918811" cy="214240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121498" y="3653025"/>
                <a:ext cx="6096000" cy="2175660"/>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num>
                        <m:den>
                          <m:sSub>
                            <m:sSub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𝒆𝒒</m:t>
                              </m:r>
                            </m:sub>
                          </m:sSub>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𝒖𝑭</m:t>
                          </m:r>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𝟒</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𝒖𝑭</m:t>
                          </m:r>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𝟔</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𝒖𝑭</m:t>
                          </m:r>
                        </m:den>
                      </m:f>
                    </m:oMath>
                  </m:oMathPara>
                </a14:m>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num>
                        <m:den>
                          <m:sSub>
                            <m:sSub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𝒆𝒒</m:t>
                              </m:r>
                            </m:sub>
                          </m:sSub>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𝟒𝟒</m:t>
                          </m:r>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𝟒𝟖</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𝒖𝑭</m:t>
                          </m:r>
                        </m:den>
                      </m:f>
                    </m:oMath>
                  </m:oMathPara>
                </a14:m>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𝒆𝒒</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𝟎𝟗</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𝒖𝑭</m:t>
                      </m:r>
                    </m:oMath>
                  </m:oMathPara>
                </a14:m>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21498" y="3653025"/>
                <a:ext cx="6096000" cy="217566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6934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1136" y="579551"/>
            <a:ext cx="7753082" cy="1471478"/>
          </a:xfrm>
          <a:prstGeom prst="rect">
            <a:avLst/>
          </a:prstGeom>
        </p:spPr>
      </p:pic>
      <p:sp>
        <p:nvSpPr>
          <p:cNvPr id="3" name="TextBox 2"/>
          <p:cNvSpPr txBox="1"/>
          <p:nvPr/>
        </p:nvSpPr>
        <p:spPr>
          <a:xfrm>
            <a:off x="605307" y="2550017"/>
            <a:ext cx="8487178" cy="830997"/>
          </a:xfrm>
          <a:prstGeom prst="rect">
            <a:avLst/>
          </a:prstGeom>
          <a:noFill/>
        </p:spPr>
        <p:txBody>
          <a:bodyPr wrap="square" rtlCol="0">
            <a:spAutoFit/>
          </a:bodyPr>
          <a:lstStyle/>
          <a:p>
            <a:r>
              <a:rPr lang="tr-TR" sz="2400" dirty="0" smtClean="0">
                <a:solidFill>
                  <a:srgbClr val="FF0000"/>
                </a:solidFill>
              </a:rPr>
              <a:t>Example</a:t>
            </a:r>
          </a:p>
          <a:p>
            <a:r>
              <a:rPr lang="tr-TR" sz="2400" dirty="0">
                <a:solidFill>
                  <a:srgbClr val="FF0000"/>
                </a:solidFill>
              </a:rPr>
              <a:t> </a:t>
            </a:r>
            <a:r>
              <a:rPr lang="tr-TR" sz="2000" dirty="0" smtClean="0"/>
              <a:t>Find the equivalent capacitance for the following circuit</a:t>
            </a:r>
            <a:endParaRPr lang="en-US" sz="2000" dirty="0"/>
          </a:p>
        </p:txBody>
      </p:sp>
      <p:pic>
        <p:nvPicPr>
          <p:cNvPr id="5" name="Picture 4"/>
          <p:cNvPicPr>
            <a:picLocks noChangeAspect="1"/>
          </p:cNvPicPr>
          <p:nvPr/>
        </p:nvPicPr>
        <p:blipFill>
          <a:blip r:embed="rId3"/>
          <a:stretch>
            <a:fillRect/>
          </a:stretch>
        </p:blipFill>
        <p:spPr>
          <a:xfrm>
            <a:off x="7453292" y="2550017"/>
            <a:ext cx="2285619" cy="3758194"/>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711310" y="4266561"/>
                <a:ext cx="4756367" cy="494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𝑪</m:t>
                          </m:r>
                        </m:e>
                        <m:sub>
                          <m:r>
                            <a:rPr lang="en-US" sz="2400" b="1" i="1">
                              <a:latin typeface="Cambria Math" panose="02040503050406030204" pitchFamily="18" charset="0"/>
                            </a:rPr>
                            <m:t>𝒆𝒒</m:t>
                          </m:r>
                        </m:sub>
                      </m:sSub>
                      <m:r>
                        <a:rPr lang="en-US" sz="2400" b="1" i="0">
                          <a:latin typeface="Cambria Math" panose="02040503050406030204" pitchFamily="18" charset="0"/>
                        </a:rPr>
                        <m:t>=</m:t>
                      </m:r>
                      <m:r>
                        <a:rPr lang="en-US" sz="2400" b="1" i="0">
                          <a:latin typeface="Cambria Math" panose="02040503050406030204" pitchFamily="18" charset="0"/>
                        </a:rPr>
                        <m:t>𝟐</m:t>
                      </m:r>
                      <m:r>
                        <a:rPr lang="en-US" sz="2400" b="1" i="1">
                          <a:latin typeface="Cambria Math" panose="02040503050406030204" pitchFamily="18" charset="0"/>
                        </a:rPr>
                        <m:t>𝒖𝑭</m:t>
                      </m:r>
                      <m:r>
                        <a:rPr lang="en-US" sz="2400" b="1" i="0">
                          <a:latin typeface="Cambria Math" panose="02040503050406030204" pitchFamily="18" charset="0"/>
                        </a:rPr>
                        <m:t>+</m:t>
                      </m:r>
                      <m:r>
                        <a:rPr lang="en-US" sz="2400" b="1" i="0">
                          <a:latin typeface="Cambria Math" panose="02040503050406030204" pitchFamily="18" charset="0"/>
                        </a:rPr>
                        <m:t>𝟒</m:t>
                      </m:r>
                      <m:r>
                        <a:rPr lang="en-US" sz="2400" b="1" i="1">
                          <a:latin typeface="Cambria Math" panose="02040503050406030204" pitchFamily="18" charset="0"/>
                        </a:rPr>
                        <m:t>𝒖𝑭</m:t>
                      </m:r>
                      <m:r>
                        <a:rPr lang="en-US" sz="2400" b="1" i="0">
                          <a:latin typeface="Cambria Math" panose="02040503050406030204" pitchFamily="18" charset="0"/>
                        </a:rPr>
                        <m:t>+</m:t>
                      </m:r>
                      <m:r>
                        <a:rPr lang="en-US" sz="2400" b="1" i="0">
                          <a:latin typeface="Cambria Math" panose="02040503050406030204" pitchFamily="18" charset="0"/>
                        </a:rPr>
                        <m:t>𝟔</m:t>
                      </m:r>
                      <m:r>
                        <a:rPr lang="en-US" sz="2400" b="1" i="1">
                          <a:latin typeface="Cambria Math" panose="02040503050406030204" pitchFamily="18" charset="0"/>
                        </a:rPr>
                        <m:t>𝒖𝑭</m:t>
                      </m:r>
                      <m:r>
                        <a:rPr lang="en-US" sz="2400" b="1" i="0">
                          <a:latin typeface="Cambria Math" panose="02040503050406030204" pitchFamily="18" charset="0"/>
                        </a:rPr>
                        <m:t>=</m:t>
                      </m:r>
                      <m:r>
                        <a:rPr lang="en-US" sz="2400" b="1" i="0">
                          <a:latin typeface="Cambria Math" panose="02040503050406030204" pitchFamily="18" charset="0"/>
                        </a:rPr>
                        <m:t>𝟏𝟐</m:t>
                      </m:r>
                      <m:r>
                        <a:rPr lang="en-US" sz="2400" b="1" i="1">
                          <a:latin typeface="Cambria Math" panose="02040503050406030204" pitchFamily="18" charset="0"/>
                        </a:rPr>
                        <m:t>𝒖𝑭</m:t>
                      </m:r>
                    </m:oMath>
                  </m:oMathPara>
                </a14:m>
                <a:endParaRPr lang="en-US" sz="2400" b="1" dirty="0"/>
              </a:p>
            </p:txBody>
          </p:sp>
        </mc:Choice>
        <mc:Fallback xmlns="">
          <p:sp>
            <p:nvSpPr>
              <p:cNvPr id="6" name="Rectangle 5"/>
              <p:cNvSpPr>
                <a:spLocks noRot="1" noChangeAspect="1" noMove="1" noResize="1" noEditPoints="1" noAdjustHandles="1" noChangeArrowheads="1" noChangeShapeType="1" noTextEdit="1"/>
              </p:cNvSpPr>
              <p:nvPr/>
            </p:nvSpPr>
            <p:spPr>
              <a:xfrm>
                <a:off x="1711310" y="4266561"/>
                <a:ext cx="4756367" cy="494879"/>
              </a:xfrm>
              <a:prstGeom prst="rect">
                <a:avLst/>
              </a:prstGeom>
              <a:blipFill rotWithShape="0">
                <a:blip r:embed="rId4"/>
                <a:stretch>
                  <a:fillRect b="-7407"/>
                </a:stretch>
              </a:blipFill>
            </p:spPr>
            <p:txBody>
              <a:bodyPr/>
              <a:lstStyle/>
              <a:p>
                <a:r>
                  <a:rPr lang="en-US">
                    <a:noFill/>
                  </a:rPr>
                  <a:t> </a:t>
                </a:r>
              </a:p>
            </p:txBody>
          </p:sp>
        </mc:Fallback>
      </mc:AlternateContent>
    </p:spTree>
    <p:extLst>
      <p:ext uri="{BB962C8B-B14F-4D97-AF65-F5344CB8AC3E}">
        <p14:creationId xmlns:p14="http://schemas.microsoft.com/office/powerpoint/2010/main" val="4172457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9" y="90285"/>
            <a:ext cx="11518006" cy="1477328"/>
          </a:xfrm>
          <a:prstGeom prst="rect">
            <a:avLst/>
          </a:prstGeom>
        </p:spPr>
        <p:txBody>
          <a:bodyPr wrap="square">
            <a:spAutoFit/>
          </a:bodyPr>
          <a:lstStyle/>
          <a:p>
            <a:pPr algn="just">
              <a:lnSpc>
                <a:spcPct val="150000"/>
              </a:lnSpc>
            </a:pPr>
            <a:r>
              <a:rPr lang="en-US" sz="2000" b="1" dirty="0"/>
              <a:t>When we charge or discharge capacitors, they do not charge or discharge instantly. They take a certain amount of time to charge or discharge completely. The amount of time to charge a capacitor depends on the capacitance and the resistance in the circuit. Take a look at Figure </a:t>
            </a:r>
            <a:r>
              <a:rPr lang="tr-TR" sz="2000" b="1" dirty="0" smtClean="0"/>
              <a:t>1.20</a:t>
            </a:r>
            <a:r>
              <a:rPr lang="en-US" sz="2000" b="1" dirty="0" smtClean="0"/>
              <a:t>, </a:t>
            </a:r>
            <a:r>
              <a:rPr lang="en-US" sz="2000" b="1" dirty="0"/>
              <a:t>shown below.</a:t>
            </a:r>
          </a:p>
        </p:txBody>
      </p:sp>
      <p:pic>
        <p:nvPicPr>
          <p:cNvPr id="3" name="Picture 2"/>
          <p:cNvPicPr>
            <a:picLocks noChangeAspect="1"/>
          </p:cNvPicPr>
          <p:nvPr/>
        </p:nvPicPr>
        <p:blipFill>
          <a:blip r:embed="rId2"/>
          <a:stretch>
            <a:fillRect/>
          </a:stretch>
        </p:blipFill>
        <p:spPr>
          <a:xfrm>
            <a:off x="1826184" y="1746295"/>
            <a:ext cx="8848725" cy="3829050"/>
          </a:xfrm>
          <a:prstGeom prst="rect">
            <a:avLst/>
          </a:prstGeom>
        </p:spPr>
      </p:pic>
    </p:spTree>
    <p:extLst>
      <p:ext uri="{BB962C8B-B14F-4D97-AF65-F5344CB8AC3E}">
        <p14:creationId xmlns:p14="http://schemas.microsoft.com/office/powerpoint/2010/main" val="4568037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2" y="252648"/>
            <a:ext cx="10895527" cy="2862322"/>
          </a:xfrm>
          <a:prstGeom prst="rect">
            <a:avLst/>
          </a:prstGeom>
        </p:spPr>
        <p:txBody>
          <a:bodyPr wrap="square">
            <a:spAutoFit/>
          </a:bodyPr>
          <a:lstStyle/>
          <a:p>
            <a:pPr algn="just">
              <a:lnSpc>
                <a:spcPct val="150000"/>
              </a:lnSpc>
            </a:pPr>
            <a:r>
              <a:rPr lang="en-US" sz="2000" dirty="0"/>
              <a:t>When we depress and hold the push-button switch SW1, the capacitor begins charging (the schematic</a:t>
            </a:r>
          </a:p>
          <a:p>
            <a:pPr algn="just">
              <a:lnSpc>
                <a:spcPct val="150000"/>
              </a:lnSpc>
            </a:pPr>
            <a:r>
              <a:rPr lang="en-US" sz="2000" dirty="0"/>
              <a:t>at left.) Instantaneously, the capacitor begins to flood with charges, and looks like a dead short. The </a:t>
            </a:r>
          </a:p>
          <a:p>
            <a:pPr algn="just">
              <a:lnSpc>
                <a:spcPct val="150000"/>
              </a:lnSpc>
            </a:pPr>
            <a:r>
              <a:rPr lang="en-US" sz="2000" dirty="0"/>
              <a:t>only thing limiting current at this point is the resistor. As the charge begins to build up in the capacitor, </a:t>
            </a:r>
          </a:p>
          <a:p>
            <a:pPr algn="just">
              <a:lnSpc>
                <a:spcPct val="150000"/>
              </a:lnSpc>
            </a:pPr>
            <a:r>
              <a:rPr lang="en-US" sz="2000" dirty="0"/>
              <a:t>the current decreases. Finally, after a certain amount of time, the current stops altogether and the </a:t>
            </a:r>
          </a:p>
          <a:p>
            <a:pPr algn="just">
              <a:lnSpc>
                <a:spcPct val="150000"/>
              </a:lnSpc>
            </a:pPr>
            <a:r>
              <a:rPr lang="en-US" sz="2000" dirty="0"/>
              <a:t>capacitor is fully charged. The amount of time it takes to do this depends on the time constant of the </a:t>
            </a:r>
          </a:p>
          <a:p>
            <a:pPr algn="just">
              <a:lnSpc>
                <a:spcPct val="150000"/>
              </a:lnSpc>
            </a:pPr>
            <a:r>
              <a:rPr lang="en-US" sz="2000" dirty="0"/>
              <a:t>capacitor and resistor, called the </a:t>
            </a:r>
            <a:r>
              <a:rPr lang="en-US" sz="2000" dirty="0">
                <a:solidFill>
                  <a:srgbClr val="FF0000"/>
                </a:solidFill>
              </a:rPr>
              <a:t>RC time constant</a:t>
            </a:r>
            <a:r>
              <a:rPr lang="en-US" sz="2000" dirty="0"/>
              <a:t>, which we will now define.</a:t>
            </a:r>
          </a:p>
        </p:txBody>
      </p:sp>
      <p:pic>
        <p:nvPicPr>
          <p:cNvPr id="3" name="Picture 2"/>
          <p:cNvPicPr>
            <a:picLocks noChangeAspect="1"/>
          </p:cNvPicPr>
          <p:nvPr/>
        </p:nvPicPr>
        <p:blipFill>
          <a:blip r:embed="rId2"/>
          <a:stretch>
            <a:fillRect/>
          </a:stretch>
        </p:blipFill>
        <p:spPr>
          <a:xfrm>
            <a:off x="2708533" y="3595299"/>
            <a:ext cx="6483014" cy="1716900"/>
          </a:xfrm>
          <a:prstGeom prst="rect">
            <a:avLst/>
          </a:prstGeom>
        </p:spPr>
      </p:pic>
      <p:sp>
        <p:nvSpPr>
          <p:cNvPr id="4" name="Rectangle 3"/>
          <p:cNvSpPr/>
          <p:nvPr/>
        </p:nvSpPr>
        <p:spPr>
          <a:xfrm>
            <a:off x="704044" y="5792528"/>
            <a:ext cx="10629364" cy="707886"/>
          </a:xfrm>
          <a:prstGeom prst="rect">
            <a:avLst/>
          </a:prstGeom>
        </p:spPr>
        <p:txBody>
          <a:bodyPr wrap="square">
            <a:spAutoFit/>
          </a:bodyPr>
          <a:lstStyle/>
          <a:p>
            <a:r>
              <a:rPr lang="tr-TR" sz="2000" b="1" dirty="0" smtClean="0">
                <a:solidFill>
                  <a:srgbClr val="FF0000"/>
                </a:solidFill>
                <a:latin typeface="Times New Roman" panose="02020603050405020304" pitchFamily="18" charset="0"/>
                <a:ea typeface="Calibri" panose="020F0502020204030204" pitchFamily="34" charset="0"/>
              </a:rPr>
              <a:t>The RC</a:t>
            </a:r>
            <a:r>
              <a:rPr lang="en-US" sz="2000" b="1" dirty="0" smtClean="0">
                <a:solidFill>
                  <a:srgbClr val="FF0000"/>
                </a:solidFill>
                <a:latin typeface="Times New Roman" panose="02020603050405020304" pitchFamily="18" charset="0"/>
                <a:ea typeface="Calibri" panose="020F0502020204030204" pitchFamily="34" charset="0"/>
              </a:rPr>
              <a:t> </a:t>
            </a:r>
            <a:r>
              <a:rPr lang="en-US" sz="2000" b="1" dirty="0">
                <a:solidFill>
                  <a:srgbClr val="FF0000"/>
                </a:solidFill>
                <a:latin typeface="Times New Roman" panose="02020603050405020304" pitchFamily="18" charset="0"/>
                <a:ea typeface="Calibri" panose="020F0502020204030204" pitchFamily="34" charset="0"/>
              </a:rPr>
              <a:t>time (τ) </a:t>
            </a:r>
            <a:r>
              <a:rPr lang="tr-TR" sz="2000" b="1" dirty="0" smtClean="0">
                <a:solidFill>
                  <a:srgbClr val="FF0000"/>
                </a:solidFill>
                <a:latin typeface="Times New Roman" panose="02020603050405020304" pitchFamily="18" charset="0"/>
                <a:ea typeface="Calibri" panose="020F0502020204030204" pitchFamily="34" charset="0"/>
              </a:rPr>
              <a:t>is the time that </a:t>
            </a:r>
            <a:r>
              <a:rPr lang="en-US" sz="2000" b="1" dirty="0" smtClean="0">
                <a:solidFill>
                  <a:srgbClr val="FF0000"/>
                </a:solidFill>
                <a:latin typeface="Times New Roman" panose="02020603050405020304" pitchFamily="18" charset="0"/>
                <a:ea typeface="Calibri" panose="020F0502020204030204" pitchFamily="34" charset="0"/>
              </a:rPr>
              <a:t>it </a:t>
            </a:r>
            <a:r>
              <a:rPr lang="en-US" sz="2000" b="1" dirty="0">
                <a:solidFill>
                  <a:srgbClr val="FF0000"/>
                </a:solidFill>
                <a:latin typeface="Times New Roman" panose="02020603050405020304" pitchFamily="18" charset="0"/>
                <a:ea typeface="Calibri" panose="020F0502020204030204" pitchFamily="34" charset="0"/>
              </a:rPr>
              <a:t>takes for the voltage of the capacitor to reach 63% of the highest </a:t>
            </a:r>
            <a:r>
              <a:rPr lang="en-US" sz="2000" b="1" dirty="0" smtClean="0">
                <a:solidFill>
                  <a:srgbClr val="FF0000"/>
                </a:solidFill>
                <a:latin typeface="Times New Roman" panose="02020603050405020304" pitchFamily="18" charset="0"/>
                <a:ea typeface="Calibri" panose="020F0502020204030204" pitchFamily="34" charset="0"/>
              </a:rPr>
              <a:t>voltage</a:t>
            </a:r>
            <a:r>
              <a:rPr lang="tr-TR" sz="2000" b="1" dirty="0" smtClean="0">
                <a:solidFill>
                  <a:srgbClr val="FF0000"/>
                </a:solidFill>
                <a:latin typeface="Times New Roman" panose="02020603050405020304" pitchFamily="18" charset="0"/>
                <a:ea typeface="Calibri" panose="020F0502020204030204" pitchFamily="34" charset="0"/>
              </a:rPr>
              <a:t> at the input </a:t>
            </a:r>
            <a:r>
              <a:rPr lang="tr-TR" sz="2000" dirty="0">
                <a:solidFill>
                  <a:srgbClr val="FF0000"/>
                </a:solidFill>
                <a:latin typeface="Times New Roman" panose="02020603050405020304" pitchFamily="18" charset="0"/>
                <a:ea typeface="Calibri" panose="020F0502020204030204" pitchFamily="34" charset="0"/>
              </a:rPr>
              <a:t>V</a:t>
            </a:r>
            <a:r>
              <a:rPr lang="tr-TR" sz="2000" baseline="-25000" dirty="0">
                <a:solidFill>
                  <a:srgbClr val="FF0000"/>
                </a:solidFill>
                <a:latin typeface="Times New Roman" panose="02020603050405020304" pitchFamily="18" charset="0"/>
                <a:ea typeface="Calibri" panose="020F0502020204030204" pitchFamily="34" charset="0"/>
              </a:rPr>
              <a:t>o</a:t>
            </a:r>
            <a:r>
              <a:rPr lang="tr-TR" sz="2000" b="1" dirty="0" smtClean="0">
                <a:solidFill>
                  <a:srgbClr val="FF0000"/>
                </a:solidFill>
                <a:latin typeface="Times New Roman" panose="02020603050405020304" pitchFamily="18" charset="0"/>
                <a:ea typeface="Calibri" panose="020F0502020204030204" pitchFamily="34" charset="0"/>
              </a:rPr>
              <a:t>.</a:t>
            </a:r>
            <a:endParaRPr lang="en-US" sz="2000" b="1" dirty="0">
              <a:solidFill>
                <a:srgbClr val="FF0000"/>
              </a:solidFill>
            </a:endParaRPr>
          </a:p>
        </p:txBody>
      </p:sp>
    </p:spTree>
    <p:extLst>
      <p:ext uri="{BB962C8B-B14F-4D97-AF65-F5344CB8AC3E}">
        <p14:creationId xmlns:p14="http://schemas.microsoft.com/office/powerpoint/2010/main" val="2662022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2" y="127235"/>
            <a:ext cx="11500833" cy="2400657"/>
          </a:xfrm>
          <a:prstGeom prst="rect">
            <a:avLst/>
          </a:prstGeom>
        </p:spPr>
        <p:txBody>
          <a:bodyPr wrap="square">
            <a:spAutoFit/>
          </a:bodyPr>
          <a:lstStyle/>
          <a:p>
            <a:pPr algn="just">
              <a:lnSpc>
                <a:spcPct val="150000"/>
              </a:lnSpc>
            </a:pPr>
            <a:r>
              <a:rPr lang="en-US" sz="2000" dirty="0"/>
              <a:t>The Greek letter </a:t>
            </a:r>
            <a:r>
              <a:rPr lang="en-US" sz="2000" b="1" i="1" dirty="0">
                <a:solidFill>
                  <a:srgbClr val="FF0000"/>
                </a:solidFill>
              </a:rPr>
              <a:t>τ</a:t>
            </a:r>
            <a:r>
              <a:rPr lang="en-US" sz="2000" dirty="0"/>
              <a:t> (lowercase tau) is used to represent the time constant R * C, and is measured in </a:t>
            </a:r>
            <a:r>
              <a:rPr lang="en-US" sz="2000" dirty="0" smtClean="0"/>
              <a:t>seconds</a:t>
            </a:r>
            <a:r>
              <a:rPr lang="en-US" sz="2000" dirty="0"/>
              <a:t>. After the switch SW1 in Figure </a:t>
            </a:r>
            <a:r>
              <a:rPr lang="tr-TR" sz="2000" dirty="0" smtClean="0"/>
              <a:t>1.20</a:t>
            </a:r>
            <a:r>
              <a:rPr lang="en-US" sz="2000" dirty="0" smtClean="0"/>
              <a:t> </a:t>
            </a:r>
            <a:r>
              <a:rPr lang="en-US" sz="2000" dirty="0"/>
              <a:t>is pressed and held, the capacitor is said to be fully </a:t>
            </a:r>
            <a:r>
              <a:rPr lang="en-US" sz="2000" dirty="0" smtClean="0"/>
              <a:t>charged </a:t>
            </a:r>
            <a:r>
              <a:rPr lang="en-US" sz="2000" dirty="0"/>
              <a:t>after about </a:t>
            </a:r>
            <a:r>
              <a:rPr lang="en-US" sz="2000" dirty="0">
                <a:solidFill>
                  <a:srgbClr val="FF0000"/>
                </a:solidFill>
              </a:rPr>
              <a:t>5τ, or “five tau.” </a:t>
            </a:r>
            <a:r>
              <a:rPr lang="en-US" sz="2000" dirty="0"/>
              <a:t>If we release switch SW1 at this point, the capacitor will retain </a:t>
            </a:r>
            <a:r>
              <a:rPr lang="en-US" sz="2000" dirty="0" smtClean="0"/>
              <a:t>the</a:t>
            </a:r>
            <a:r>
              <a:rPr lang="tr-TR" sz="2000" dirty="0" smtClean="0"/>
              <a:t> </a:t>
            </a:r>
            <a:r>
              <a:rPr lang="en-US" sz="2000" dirty="0" smtClean="0"/>
              <a:t>charge </a:t>
            </a:r>
            <a:r>
              <a:rPr lang="en-US" sz="2000" dirty="0"/>
              <a:t>until a discharge path is created. We will now give the capacitor charging function for the </a:t>
            </a:r>
            <a:r>
              <a:rPr lang="en-US" sz="2000" dirty="0" smtClean="0"/>
              <a:t>voltage </a:t>
            </a:r>
            <a:r>
              <a:rPr lang="en-US" sz="2000" dirty="0"/>
              <a:t>across a capacitor with respect to time. </a:t>
            </a:r>
          </a:p>
        </p:txBody>
      </p:sp>
      <p:pic>
        <p:nvPicPr>
          <p:cNvPr id="3" name="Picture 2"/>
          <p:cNvPicPr>
            <a:picLocks noChangeAspect="1"/>
          </p:cNvPicPr>
          <p:nvPr/>
        </p:nvPicPr>
        <p:blipFill>
          <a:blip r:embed="rId2"/>
          <a:stretch>
            <a:fillRect/>
          </a:stretch>
        </p:blipFill>
        <p:spPr>
          <a:xfrm>
            <a:off x="2114425" y="2248367"/>
            <a:ext cx="9178056" cy="2919015"/>
          </a:xfrm>
          <a:prstGeom prst="rect">
            <a:avLst/>
          </a:prstGeom>
        </p:spPr>
      </p:pic>
      <p:sp>
        <p:nvSpPr>
          <p:cNvPr id="5" name="TextBox 4"/>
          <p:cNvSpPr txBox="1"/>
          <p:nvPr/>
        </p:nvSpPr>
        <p:spPr>
          <a:xfrm>
            <a:off x="373488" y="5473521"/>
            <a:ext cx="10438627" cy="1015663"/>
          </a:xfrm>
          <a:prstGeom prst="rect">
            <a:avLst/>
          </a:prstGeom>
          <a:noFill/>
        </p:spPr>
        <p:txBody>
          <a:bodyPr wrap="none" rtlCol="0">
            <a:spAutoFit/>
          </a:bodyPr>
          <a:lstStyle/>
          <a:p>
            <a:pPr>
              <a:lnSpc>
                <a:spcPct val="150000"/>
              </a:lnSpc>
            </a:pPr>
            <a:r>
              <a:rPr lang="tr-TR" sz="2000" smtClean="0"/>
              <a:t>From the </a:t>
            </a:r>
            <a:r>
              <a:rPr lang="tr-TR" sz="2000" dirty="0" smtClean="0"/>
              <a:t>above expression when </a:t>
            </a:r>
            <a:r>
              <a:rPr lang="en-US" sz="2000" b="1" i="1" dirty="0" smtClean="0">
                <a:solidFill>
                  <a:srgbClr val="FF0000"/>
                </a:solidFill>
              </a:rPr>
              <a:t>τ</a:t>
            </a:r>
            <a:r>
              <a:rPr lang="tr-TR" sz="2000" b="1" i="1" dirty="0" smtClean="0">
                <a:solidFill>
                  <a:srgbClr val="FF0000"/>
                </a:solidFill>
              </a:rPr>
              <a:t> = RC, </a:t>
            </a:r>
            <a:r>
              <a:rPr lang="tr-TR" sz="2000" dirty="0" smtClean="0"/>
              <a:t> V(</a:t>
            </a:r>
            <a:r>
              <a:rPr lang="en-US" sz="2000" b="1" i="1" dirty="0">
                <a:solidFill>
                  <a:srgbClr val="FF0000"/>
                </a:solidFill>
              </a:rPr>
              <a:t>τ</a:t>
            </a:r>
            <a:r>
              <a:rPr lang="en-US" sz="2000" dirty="0"/>
              <a:t> </a:t>
            </a:r>
            <a:r>
              <a:rPr lang="tr-TR" sz="2000" dirty="0" smtClean="0"/>
              <a:t>) = 0.63 V</a:t>
            </a:r>
            <a:r>
              <a:rPr lang="tr-TR" sz="2000" baseline="-25000" dirty="0" smtClean="0"/>
              <a:t>0</a:t>
            </a:r>
            <a:r>
              <a:rPr lang="tr-TR" sz="2000" dirty="0" smtClean="0"/>
              <a:t>. For example if V</a:t>
            </a:r>
            <a:r>
              <a:rPr lang="tr-TR" sz="2000" baseline="-25000" dirty="0" smtClean="0"/>
              <a:t>o</a:t>
            </a:r>
            <a:r>
              <a:rPr lang="tr-TR" sz="2000" dirty="0" smtClean="0"/>
              <a:t> = 5 V and </a:t>
            </a:r>
            <a:r>
              <a:rPr lang="en-US" sz="2000" b="1" i="1" dirty="0">
                <a:solidFill>
                  <a:srgbClr val="FF0000"/>
                </a:solidFill>
              </a:rPr>
              <a:t>τ</a:t>
            </a:r>
            <a:r>
              <a:rPr lang="en-US" sz="2000" dirty="0"/>
              <a:t> </a:t>
            </a:r>
            <a:r>
              <a:rPr lang="tr-TR" sz="2000" dirty="0" smtClean="0"/>
              <a:t>= 1 msec then</a:t>
            </a:r>
          </a:p>
          <a:p>
            <a:pPr>
              <a:lnSpc>
                <a:spcPct val="150000"/>
              </a:lnSpc>
            </a:pPr>
            <a:r>
              <a:rPr lang="tr-TR" sz="2000" dirty="0" smtClean="0"/>
              <a:t>at </a:t>
            </a:r>
            <a:r>
              <a:rPr lang="tr-TR" sz="2000" dirty="0"/>
              <a:t>V(</a:t>
            </a:r>
            <a:r>
              <a:rPr lang="en-US" sz="2000" b="1" i="1" dirty="0">
                <a:solidFill>
                  <a:srgbClr val="FF0000"/>
                </a:solidFill>
              </a:rPr>
              <a:t>τ</a:t>
            </a:r>
            <a:r>
              <a:rPr lang="en-US" sz="2000" dirty="0"/>
              <a:t> </a:t>
            </a:r>
            <a:r>
              <a:rPr lang="tr-TR" sz="2000" dirty="0"/>
              <a:t>) = 0.63 </a:t>
            </a:r>
            <a:r>
              <a:rPr lang="tr-TR" sz="2000" dirty="0" smtClean="0"/>
              <a:t>x 5V = 3.15 V .</a:t>
            </a:r>
            <a:endParaRPr lang="en-US" sz="2000" dirty="0"/>
          </a:p>
        </p:txBody>
      </p:sp>
    </p:spTree>
    <p:extLst>
      <p:ext uri="{BB962C8B-B14F-4D97-AF65-F5344CB8AC3E}">
        <p14:creationId xmlns:p14="http://schemas.microsoft.com/office/powerpoint/2010/main" val="4184502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4" y="243145"/>
            <a:ext cx="11153104" cy="1631216"/>
          </a:xfrm>
          <a:prstGeom prst="rect">
            <a:avLst/>
          </a:prstGeom>
        </p:spPr>
        <p:txBody>
          <a:bodyPr wrap="square">
            <a:spAutoFit/>
          </a:bodyPr>
          <a:lstStyle/>
          <a:p>
            <a:pPr algn="just"/>
            <a:r>
              <a:rPr lang="en-US" sz="2000" dirty="0"/>
              <a:t>When we discharge a capacitor, it begins to dump its stored charge into the discharge path, acting as </a:t>
            </a:r>
            <a:r>
              <a:rPr lang="en-US" sz="2000" dirty="0" smtClean="0"/>
              <a:t>a </a:t>
            </a:r>
            <a:r>
              <a:rPr lang="en-US" sz="2000" dirty="0"/>
              <a:t>temporary voltage source. In Figure </a:t>
            </a:r>
            <a:r>
              <a:rPr lang="tr-TR" sz="2000" dirty="0" smtClean="0"/>
              <a:t>1.20</a:t>
            </a:r>
            <a:r>
              <a:rPr lang="en-US" sz="2000" dirty="0" smtClean="0"/>
              <a:t>, </a:t>
            </a:r>
            <a:r>
              <a:rPr lang="en-US" sz="2000" dirty="0"/>
              <a:t>look at the schematic on the right. If we depress and hold </a:t>
            </a:r>
            <a:r>
              <a:rPr lang="en-US" sz="2000" dirty="0" smtClean="0"/>
              <a:t>switch </a:t>
            </a:r>
            <a:r>
              <a:rPr lang="en-US" sz="2000" dirty="0"/>
              <a:t>SW2, the charge stored in the capacitor is given a discharge path through the resistor. Once </a:t>
            </a:r>
            <a:r>
              <a:rPr lang="en-US" sz="2000" dirty="0" smtClean="0"/>
              <a:t>again</a:t>
            </a:r>
            <a:r>
              <a:rPr lang="en-US" sz="2000" dirty="0"/>
              <a:t>, it takes about </a:t>
            </a:r>
            <a:r>
              <a:rPr lang="en-US" sz="2000" dirty="0">
                <a:solidFill>
                  <a:srgbClr val="FF0000"/>
                </a:solidFill>
              </a:rPr>
              <a:t>5τ to discharge the capacitor </a:t>
            </a:r>
            <a:r>
              <a:rPr lang="en-US" sz="2000" dirty="0"/>
              <a:t>to 0 V. We now give the capacitor discharging </a:t>
            </a:r>
            <a:r>
              <a:rPr lang="en-US" sz="2000" dirty="0" smtClean="0"/>
              <a:t>function </a:t>
            </a:r>
            <a:r>
              <a:rPr lang="en-US" sz="2000" dirty="0"/>
              <a:t>for voltage across a capacitor with respect to time</a:t>
            </a:r>
          </a:p>
        </p:txBody>
      </p:sp>
      <p:pic>
        <p:nvPicPr>
          <p:cNvPr id="3" name="Picture 2"/>
          <p:cNvPicPr>
            <a:picLocks noChangeAspect="1"/>
          </p:cNvPicPr>
          <p:nvPr/>
        </p:nvPicPr>
        <p:blipFill>
          <a:blip r:embed="rId2"/>
          <a:stretch>
            <a:fillRect/>
          </a:stretch>
        </p:blipFill>
        <p:spPr>
          <a:xfrm>
            <a:off x="340294" y="1780917"/>
            <a:ext cx="9055838" cy="2622729"/>
          </a:xfrm>
          <a:prstGeom prst="rect">
            <a:avLst/>
          </a:prstGeom>
        </p:spPr>
      </p:pic>
      <p:sp>
        <p:nvSpPr>
          <p:cNvPr id="4" name="Rectangle 3"/>
          <p:cNvSpPr/>
          <p:nvPr/>
        </p:nvSpPr>
        <p:spPr>
          <a:xfrm>
            <a:off x="180304" y="4403646"/>
            <a:ext cx="11273307"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ea typeface="Calibri" panose="020F0502020204030204" pitchFamily="34" charset="0"/>
              </a:rPr>
              <a:t>Similarly</a:t>
            </a:r>
            <a:r>
              <a:rPr lang="en-US" sz="2400" dirty="0">
                <a:solidFill>
                  <a:srgbClr val="FF0000"/>
                </a:solidFill>
                <a:latin typeface="Times New Roman" panose="02020603050405020304" pitchFamily="18" charset="0"/>
                <a:ea typeface="Calibri" panose="020F0502020204030204" pitchFamily="34" charset="0"/>
              </a:rPr>
              <a:t>, </a:t>
            </a:r>
            <a:r>
              <a:rPr lang="tr-TR" sz="2400" dirty="0" smtClean="0">
                <a:solidFill>
                  <a:srgbClr val="FF0000"/>
                </a:solidFill>
                <a:latin typeface="Times New Roman" panose="02020603050405020304" pitchFamily="18" charset="0"/>
                <a:ea typeface="Calibri" panose="020F0502020204030204" pitchFamily="34" charset="0"/>
              </a:rPr>
              <a:t>discharging time </a:t>
            </a:r>
            <a:r>
              <a:rPr lang="en-US" sz="2400" dirty="0">
                <a:solidFill>
                  <a:srgbClr val="FF0000"/>
                </a:solidFill>
              </a:rPr>
              <a:t>τ </a:t>
            </a:r>
            <a:r>
              <a:rPr lang="tr-TR" sz="2400" dirty="0" smtClean="0">
                <a:solidFill>
                  <a:srgbClr val="FF0000"/>
                </a:solidFill>
                <a:latin typeface="Times New Roman" panose="02020603050405020304" pitchFamily="18" charset="0"/>
                <a:ea typeface="Calibri" panose="020F0502020204030204" pitchFamily="34" charset="0"/>
              </a:rPr>
              <a:t>is </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the time when the discharging voltage decreases </a:t>
            </a:r>
            <a:r>
              <a:rPr lang="en-US" sz="2400" dirty="0" smtClean="0">
                <a:solidFill>
                  <a:srgbClr val="FF0000"/>
                </a:solidFill>
                <a:latin typeface="Times New Roman" panose="02020603050405020304" pitchFamily="18" charset="0"/>
                <a:ea typeface="Calibri" panose="020F0502020204030204" pitchFamily="34" charset="0"/>
              </a:rPr>
              <a:t>3</a:t>
            </a:r>
            <a:r>
              <a:rPr lang="tr-TR" sz="2400" dirty="0" smtClean="0">
                <a:solidFill>
                  <a:srgbClr val="FF0000"/>
                </a:solidFill>
                <a:latin typeface="Times New Roman" panose="02020603050405020304" pitchFamily="18" charset="0"/>
                <a:ea typeface="Calibri" panose="020F0502020204030204" pitchFamily="34" charset="0"/>
              </a:rPr>
              <a:t>6</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a:solidFill>
                  <a:srgbClr val="FF0000"/>
                </a:solidFill>
                <a:latin typeface="Times New Roman" panose="02020603050405020304" pitchFamily="18" charset="0"/>
                <a:ea typeface="Calibri" panose="020F0502020204030204" pitchFamily="34" charset="0"/>
              </a:rPr>
              <a:t>from its highest </a:t>
            </a:r>
            <a:r>
              <a:rPr lang="en-US" sz="2400" dirty="0" smtClean="0">
                <a:solidFill>
                  <a:srgbClr val="FF0000"/>
                </a:solidFill>
                <a:latin typeface="Times New Roman" panose="02020603050405020304" pitchFamily="18" charset="0"/>
                <a:ea typeface="Calibri" panose="020F0502020204030204" pitchFamily="34" charset="0"/>
              </a:rPr>
              <a:t>voltage</a:t>
            </a:r>
            <a:r>
              <a:rPr lang="tr-TR" sz="2400" dirty="0" smtClean="0">
                <a:solidFill>
                  <a:srgbClr val="FF0000"/>
                </a:solidFill>
                <a:latin typeface="Times New Roman" panose="02020603050405020304" pitchFamily="18" charset="0"/>
                <a:ea typeface="Calibri" panose="020F0502020204030204" pitchFamily="34" charset="0"/>
              </a:rPr>
              <a:t> V</a:t>
            </a:r>
            <a:r>
              <a:rPr lang="tr-TR" sz="2400" baseline="-25000" dirty="0" smtClean="0">
                <a:solidFill>
                  <a:srgbClr val="FF0000"/>
                </a:solidFill>
                <a:latin typeface="Times New Roman" panose="02020603050405020304" pitchFamily="18" charset="0"/>
                <a:ea typeface="Calibri" panose="020F0502020204030204" pitchFamily="34" charset="0"/>
              </a:rPr>
              <a:t>o</a:t>
            </a:r>
            <a:r>
              <a:rPr lang="en-US" sz="2400" dirty="0" smtClean="0">
                <a:solidFill>
                  <a:srgbClr val="FF0000"/>
                </a:solidFill>
                <a:latin typeface="Times New Roman" panose="02020603050405020304" pitchFamily="18" charset="0"/>
                <a:ea typeface="Calibri" panose="020F0502020204030204" pitchFamily="34" charset="0"/>
              </a:rPr>
              <a:t>. </a:t>
            </a:r>
            <a:endParaRPr lang="en-US" sz="2400" dirty="0">
              <a:solidFill>
                <a:srgbClr val="FF0000"/>
              </a:solidFill>
            </a:endParaRPr>
          </a:p>
        </p:txBody>
      </p:sp>
      <p:sp>
        <p:nvSpPr>
          <p:cNvPr id="5" name="TextBox 4"/>
          <p:cNvSpPr txBox="1"/>
          <p:nvPr/>
        </p:nvSpPr>
        <p:spPr>
          <a:xfrm>
            <a:off x="180304" y="5240463"/>
            <a:ext cx="10528395" cy="1015663"/>
          </a:xfrm>
          <a:prstGeom prst="rect">
            <a:avLst/>
          </a:prstGeom>
          <a:noFill/>
        </p:spPr>
        <p:txBody>
          <a:bodyPr wrap="none" rtlCol="0">
            <a:spAutoFit/>
          </a:bodyPr>
          <a:lstStyle/>
          <a:p>
            <a:pPr>
              <a:lnSpc>
                <a:spcPct val="150000"/>
              </a:lnSpc>
            </a:pPr>
            <a:r>
              <a:rPr lang="tr-TR" sz="2000" dirty="0" smtClean="0"/>
              <a:t>From the above expression when </a:t>
            </a:r>
            <a:r>
              <a:rPr lang="en-US" sz="2000" b="1" i="1" dirty="0" smtClean="0">
                <a:solidFill>
                  <a:srgbClr val="FF0000"/>
                </a:solidFill>
              </a:rPr>
              <a:t>τ</a:t>
            </a:r>
            <a:r>
              <a:rPr lang="tr-TR" sz="2000" b="1" i="1" dirty="0" smtClean="0">
                <a:solidFill>
                  <a:srgbClr val="FF0000"/>
                </a:solidFill>
              </a:rPr>
              <a:t> = RC, </a:t>
            </a:r>
            <a:r>
              <a:rPr lang="tr-TR" sz="2000" dirty="0" smtClean="0"/>
              <a:t> V(</a:t>
            </a:r>
            <a:r>
              <a:rPr lang="en-US" sz="2000" b="1" i="1" dirty="0">
                <a:solidFill>
                  <a:srgbClr val="FF0000"/>
                </a:solidFill>
              </a:rPr>
              <a:t>τ</a:t>
            </a:r>
            <a:r>
              <a:rPr lang="en-US" sz="2000" dirty="0"/>
              <a:t> </a:t>
            </a:r>
            <a:r>
              <a:rPr lang="tr-TR" sz="2000" dirty="0" smtClean="0"/>
              <a:t>) = 0.36 V</a:t>
            </a:r>
            <a:r>
              <a:rPr lang="tr-TR" sz="2000" baseline="-25000" dirty="0" smtClean="0"/>
              <a:t>0</a:t>
            </a:r>
            <a:r>
              <a:rPr lang="tr-TR" sz="2000" dirty="0" smtClean="0"/>
              <a:t>. For example if V</a:t>
            </a:r>
            <a:r>
              <a:rPr lang="tr-TR" sz="2000" baseline="-25000" dirty="0" smtClean="0"/>
              <a:t>o</a:t>
            </a:r>
            <a:r>
              <a:rPr lang="tr-TR" sz="2000" dirty="0" smtClean="0"/>
              <a:t> = 5 V and </a:t>
            </a:r>
            <a:r>
              <a:rPr lang="en-US" sz="2000" b="1" i="1" dirty="0">
                <a:solidFill>
                  <a:srgbClr val="FF0000"/>
                </a:solidFill>
              </a:rPr>
              <a:t>τ</a:t>
            </a:r>
            <a:r>
              <a:rPr lang="en-US" sz="2000" dirty="0"/>
              <a:t> </a:t>
            </a:r>
            <a:r>
              <a:rPr lang="tr-TR" sz="2000" dirty="0" smtClean="0"/>
              <a:t>= 1 msec then</a:t>
            </a:r>
          </a:p>
          <a:p>
            <a:pPr>
              <a:lnSpc>
                <a:spcPct val="150000"/>
              </a:lnSpc>
            </a:pPr>
            <a:r>
              <a:rPr lang="tr-TR" sz="2000" dirty="0" smtClean="0"/>
              <a:t>at </a:t>
            </a:r>
            <a:r>
              <a:rPr lang="tr-TR" sz="2000" dirty="0"/>
              <a:t>V(</a:t>
            </a:r>
            <a:r>
              <a:rPr lang="en-US" sz="2000" b="1" i="1" dirty="0">
                <a:solidFill>
                  <a:srgbClr val="FF0000"/>
                </a:solidFill>
              </a:rPr>
              <a:t>τ</a:t>
            </a:r>
            <a:r>
              <a:rPr lang="en-US" sz="2000" dirty="0"/>
              <a:t> </a:t>
            </a:r>
            <a:r>
              <a:rPr lang="tr-TR" sz="2000" dirty="0"/>
              <a:t>) = </a:t>
            </a:r>
            <a:r>
              <a:rPr lang="tr-TR" sz="2000" dirty="0" smtClean="0"/>
              <a:t>0.36 x 5V = 1.8 V .</a:t>
            </a:r>
            <a:endParaRPr lang="en-US" sz="2000" dirty="0"/>
          </a:p>
        </p:txBody>
      </p:sp>
    </p:spTree>
    <p:extLst>
      <p:ext uri="{BB962C8B-B14F-4D97-AF65-F5344CB8AC3E}">
        <p14:creationId xmlns:p14="http://schemas.microsoft.com/office/powerpoint/2010/main" val="15297531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593234"/>
            <a:ext cx="5679583" cy="4708981"/>
          </a:xfrm>
          <a:prstGeom prst="rect">
            <a:avLst/>
          </a:prstGeom>
        </p:spPr>
        <p:txBody>
          <a:bodyPr wrap="square">
            <a:spAutoFit/>
          </a:bodyPr>
          <a:lstStyle/>
          <a:p>
            <a:pPr algn="just">
              <a:lnSpc>
                <a:spcPct val="150000"/>
              </a:lnSpc>
            </a:pPr>
            <a:r>
              <a:rPr lang="en-US" sz="2000" dirty="0"/>
              <a:t>What do you suppose happens to the energy when the capacitor discharges? </a:t>
            </a:r>
            <a:r>
              <a:rPr lang="en-US" sz="2000" dirty="0">
                <a:solidFill>
                  <a:srgbClr val="FF0000"/>
                </a:solidFill>
              </a:rPr>
              <a:t>It is dissipated as heat </a:t>
            </a:r>
            <a:r>
              <a:rPr lang="en-US" sz="2000" dirty="0" smtClean="0">
                <a:solidFill>
                  <a:srgbClr val="FF0000"/>
                </a:solidFill>
              </a:rPr>
              <a:t>by </a:t>
            </a:r>
            <a:r>
              <a:rPr lang="en-US" sz="2000" dirty="0">
                <a:solidFill>
                  <a:srgbClr val="FF0000"/>
                </a:solidFill>
              </a:rPr>
              <a:t>the resistor in the discharge path. </a:t>
            </a:r>
            <a:r>
              <a:rPr lang="en-US" sz="2000" dirty="0"/>
              <a:t>Therefore, both energy and charge are conserved. Capacitors </a:t>
            </a:r>
            <a:r>
              <a:rPr lang="en-US" sz="2000" dirty="0" smtClean="0"/>
              <a:t>are </a:t>
            </a:r>
            <a:r>
              <a:rPr lang="en-US" sz="2000" dirty="0"/>
              <a:t>said to resist changes in voltage. This is due to their being able to store charges when the </a:t>
            </a:r>
            <a:r>
              <a:rPr lang="en-US" sz="2000" dirty="0" smtClean="0"/>
              <a:t>applied</a:t>
            </a:r>
            <a:r>
              <a:rPr lang="tr-TR" sz="2000" dirty="0" smtClean="0"/>
              <a:t> </a:t>
            </a:r>
            <a:r>
              <a:rPr lang="en-US" sz="2000" dirty="0" smtClean="0"/>
              <a:t>voltage </a:t>
            </a:r>
            <a:r>
              <a:rPr lang="en-US" sz="2000" dirty="0"/>
              <a:t>increases, and to deliver those stored charges when the applied voltage decreases. This is </a:t>
            </a:r>
            <a:r>
              <a:rPr lang="en-US" sz="2000" dirty="0" smtClean="0"/>
              <a:t>what </a:t>
            </a:r>
            <a:r>
              <a:rPr lang="en-US" sz="2000" dirty="0"/>
              <a:t>makes them useful for filtering. They also block DC, since no current flows when fully charged</a:t>
            </a:r>
          </a:p>
        </p:txBody>
      </p:sp>
      <p:pic>
        <p:nvPicPr>
          <p:cNvPr id="4" name="Picture 3"/>
          <p:cNvPicPr>
            <a:picLocks noChangeAspect="1"/>
          </p:cNvPicPr>
          <p:nvPr/>
        </p:nvPicPr>
        <p:blipFill>
          <a:blip r:embed="rId2"/>
          <a:stretch>
            <a:fillRect/>
          </a:stretch>
        </p:blipFill>
        <p:spPr>
          <a:xfrm>
            <a:off x="5975797" y="656822"/>
            <a:ext cx="5868464" cy="4581806"/>
          </a:xfrm>
          <a:prstGeom prst="rect">
            <a:avLst/>
          </a:prstGeom>
        </p:spPr>
      </p:pic>
    </p:spTree>
    <p:extLst>
      <p:ext uri="{BB962C8B-B14F-4D97-AF65-F5344CB8AC3E}">
        <p14:creationId xmlns:p14="http://schemas.microsoft.com/office/powerpoint/2010/main" val="41426768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3972" y="333708"/>
            <a:ext cx="4535019" cy="2135524"/>
          </a:xfrm>
          <a:prstGeom prst="rect">
            <a:avLst/>
          </a:prstGeom>
        </p:spPr>
      </p:pic>
      <p:sp>
        <p:nvSpPr>
          <p:cNvPr id="3" name="Rectangle 2"/>
          <p:cNvSpPr/>
          <p:nvPr/>
        </p:nvSpPr>
        <p:spPr>
          <a:xfrm>
            <a:off x="674795" y="333708"/>
            <a:ext cx="1682039" cy="461665"/>
          </a:xfrm>
          <a:prstGeom prst="rect">
            <a:avLst/>
          </a:prstGeom>
        </p:spPr>
        <p:txBody>
          <a:bodyPr wrap="square">
            <a:spAutoFit/>
          </a:bodyPr>
          <a:lstStyle/>
          <a:p>
            <a:r>
              <a:rPr lang="tr-TR" sz="2400" b="1" dirty="0">
                <a:solidFill>
                  <a:srgbClr val="FF0000"/>
                </a:solidFill>
              </a:rPr>
              <a:t>Example</a:t>
            </a:r>
          </a:p>
        </p:txBody>
      </p:sp>
      <p:sp>
        <p:nvSpPr>
          <p:cNvPr id="4" name="TextBox 3"/>
          <p:cNvSpPr txBox="1"/>
          <p:nvPr/>
        </p:nvSpPr>
        <p:spPr>
          <a:xfrm>
            <a:off x="450761" y="2469232"/>
            <a:ext cx="11281893" cy="400110"/>
          </a:xfrm>
          <a:prstGeom prst="rect">
            <a:avLst/>
          </a:prstGeom>
          <a:noFill/>
        </p:spPr>
        <p:txBody>
          <a:bodyPr wrap="square" rtlCol="0">
            <a:spAutoFit/>
          </a:bodyPr>
          <a:lstStyle/>
          <a:p>
            <a:r>
              <a:rPr lang="tr-TR" sz="2000" b="1" dirty="0" smtClean="0"/>
              <a:t>a) When switch S2 is open and switch S1 is closed find the voltage across the capacitor C1 after 3 sec. </a:t>
            </a:r>
            <a:endParaRPr lang="en-US" sz="2000" b="1" dirty="0"/>
          </a:p>
        </p:txBody>
      </p:sp>
      <mc:AlternateContent xmlns:mc="http://schemas.openxmlformats.org/markup-compatibility/2006" xmlns:a14="http://schemas.microsoft.com/office/drawing/2010/main">
        <mc:Choice Requires="a14">
          <p:sp>
            <p:nvSpPr>
              <p:cNvPr id="6" name="Rectangle 5"/>
              <p:cNvSpPr/>
              <p:nvPr/>
            </p:nvSpPr>
            <p:spPr>
              <a:xfrm>
                <a:off x="450761" y="3371618"/>
                <a:ext cx="10728101" cy="2502352"/>
              </a:xfrm>
              <a:prstGeom prst="rect">
                <a:avLst/>
              </a:prstGeom>
            </p:spPr>
            <p:txBody>
              <a:bodyPr wrap="square">
                <a:spAutoFit/>
              </a:bodyPr>
              <a:lstStyle/>
              <a:p>
                <a:pPr>
                  <a:lnSpc>
                    <a:spcPct val="150000"/>
                  </a:lnSpc>
                  <a:spcAft>
                    <a:spcPts val="800"/>
                  </a:spcAft>
                </a:pPr>
                <a:r>
                  <a:rPr lang="tr-TR" sz="2000" b="1" dirty="0">
                    <a:latin typeface="Calibri" panose="020F0502020204030204" pitchFamily="34" charset="0"/>
                    <a:ea typeface="Calibri" panose="020F0502020204030204" pitchFamily="34" charset="0"/>
                    <a:cs typeface="Times New Roman" panose="02020603050405020304" pitchFamily="18" charset="0"/>
                  </a:rPr>
                  <a:t>When SW S2 is open and S1 is closed capacitor is charging through the resistance R1. </a:t>
                </a:r>
                <a:r>
                  <a:rPr lang="tr-TR" sz="2000" b="1" dirty="0" smtClean="0">
                    <a:latin typeface="Calibri" panose="020F0502020204030204" pitchFamily="34" charset="0"/>
                    <a:ea typeface="Calibri" panose="020F0502020204030204" pitchFamily="34" charset="0"/>
                    <a:cs typeface="Times New Roman" panose="02020603050405020304" pitchFamily="18" charset="0"/>
                  </a:rPr>
                  <a:t>Charging </a:t>
                </a:r>
                <a:r>
                  <a:rPr lang="tr-TR" sz="2000" b="1" dirty="0">
                    <a:latin typeface="Calibri" panose="020F0502020204030204" pitchFamily="34" charset="0"/>
                    <a:ea typeface="Calibri" panose="020F0502020204030204" pitchFamily="34" charset="0"/>
                    <a:cs typeface="Times New Roman" panose="02020603050405020304" pitchFamily="18" charset="0"/>
                  </a:rPr>
                  <a:t>time constant is </a:t>
                </a:r>
                <a14:m>
                  <m:oMath xmlns:m="http://schemas.openxmlformats.org/officeDocument/2006/math">
                    <m:r>
                      <a:rPr lang="tr-TR" sz="2000" b="1" i="1">
                        <a:effectLst/>
                        <a:latin typeface="Cambria Math" panose="02040503050406030204" pitchFamily="18" charset="0"/>
                        <a:ea typeface="Calibri" panose="020F0502020204030204" pitchFamily="34" charset="0"/>
                        <a:cs typeface="Times New Roman" panose="02020603050405020304" pitchFamily="18" charset="0"/>
                      </a:rPr>
                      <m:t>𝝉</m:t>
                    </m:r>
                  </m:oMath>
                </a14:m>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 10k</a:t>
                </a:r>
                <a:r>
                  <a:rPr lang="tr-TR" sz="2000" b="1" dirty="0">
                    <a:effectLst/>
                    <a:latin typeface="Calibri" panose="020F0502020204030204" pitchFamily="34" charset="0"/>
                    <a:ea typeface="Times New Roman" panose="02020603050405020304" pitchFamily="18" charset="0"/>
                    <a:cs typeface="Calibri" panose="020F0502020204030204" pitchFamily="34" charset="0"/>
                  </a:rPr>
                  <a:t>Ω</a:t>
                </a:r>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x 100 uF = 1 sec.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800" b="1" dirty="0">
                    <a:effectLst/>
                    <a:latin typeface="Calibri" panose="020F0502020204030204" pitchFamily="34" charset="0"/>
                    <a:ea typeface="Calibri" panose="020F0502020204030204" pitchFamily="34" charset="0"/>
                    <a:cs typeface="Times New Roman" panose="02020603050405020304" pitchFamily="18" charset="0"/>
                  </a:rPr>
                  <a:t>V</a:t>
                </a:r>
                <a:r>
                  <a:rPr lang="tr-TR" sz="2800" b="1" baseline="-25000" dirty="0">
                    <a:effectLst/>
                    <a:latin typeface="Calibri" panose="020F0502020204030204" pitchFamily="34" charset="0"/>
                    <a:ea typeface="Calibri" panose="020F0502020204030204" pitchFamily="34" charset="0"/>
                    <a:cs typeface="Times New Roman" panose="02020603050405020304" pitchFamily="18" charset="0"/>
                  </a:rPr>
                  <a:t>C</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 = 10 ( 1 -  </a:t>
                </a:r>
                <a14:m>
                  <m:oMath xmlns:m="http://schemas.openxmlformats.org/officeDocument/2006/math">
                    <m:sSup>
                      <m:sSupPr>
                        <m:ctrlPr>
                          <a:rPr lang="en-US" sz="2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8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tr-TR" sz="2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800" b="1" i="1">
                                <a:effectLst/>
                                <a:latin typeface="Cambria Math" panose="02040503050406030204" pitchFamily="18" charset="0"/>
                                <a:ea typeface="Calibri" panose="020F0502020204030204" pitchFamily="34" charset="0"/>
                                <a:cs typeface="Times New Roman" panose="02020603050405020304" pitchFamily="18" charset="0"/>
                              </a:rPr>
                              <m:t>𝒕</m:t>
                            </m:r>
                          </m:num>
                          <m:den>
                            <m:r>
                              <a:rPr lang="tr-TR" sz="2800" b="1" i="1">
                                <a:effectLst/>
                                <a:latin typeface="Cambria Math" panose="02040503050406030204" pitchFamily="18" charset="0"/>
                                <a:ea typeface="Calibri" panose="020F0502020204030204" pitchFamily="34" charset="0"/>
                                <a:cs typeface="Times New Roman" panose="02020603050405020304" pitchFamily="18" charset="0"/>
                              </a:rPr>
                              <m:t>𝟏</m:t>
                            </m:r>
                            <m:r>
                              <a:rPr lang="tr-TR" sz="2800" b="1" i="1">
                                <a:effectLst/>
                                <a:latin typeface="Cambria Math" panose="02040503050406030204" pitchFamily="18" charset="0"/>
                                <a:ea typeface="Calibri" panose="020F0502020204030204" pitchFamily="34" charset="0"/>
                                <a:cs typeface="Times New Roman" panose="02020603050405020304" pitchFamily="18" charset="0"/>
                              </a:rPr>
                              <m:t>𝒔𝒆𝒄</m:t>
                            </m:r>
                          </m:den>
                        </m:f>
                      </m:sup>
                    </m:sSup>
                  </m:oMath>
                </a14:m>
                <a:r>
                  <a:rPr lang="tr-TR"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800" b="1" dirty="0">
                    <a:effectLst/>
                    <a:latin typeface="Calibri" panose="020F0502020204030204" pitchFamily="34" charset="0"/>
                    <a:ea typeface="Calibri" panose="020F0502020204030204" pitchFamily="34" charset="0"/>
                    <a:cs typeface="Times New Roman" panose="02020603050405020304" pitchFamily="18" charset="0"/>
                  </a:rPr>
                  <a:t>V</a:t>
                </a:r>
                <a:r>
                  <a:rPr lang="tr-TR" sz="2800" b="1" baseline="-25000" dirty="0">
                    <a:effectLst/>
                    <a:latin typeface="Calibri" panose="020F0502020204030204" pitchFamily="34" charset="0"/>
                    <a:ea typeface="Calibri" panose="020F0502020204030204" pitchFamily="34" charset="0"/>
                    <a:cs typeface="Times New Roman" panose="02020603050405020304" pitchFamily="18" charset="0"/>
                  </a:rPr>
                  <a:t>C</a:t>
                </a:r>
                <a:r>
                  <a:rPr lang="tr-TR" sz="2800" b="1" dirty="0">
                    <a:effectLst/>
                    <a:latin typeface="Calibri" panose="020F0502020204030204" pitchFamily="34" charset="0"/>
                    <a:ea typeface="Calibri" panose="020F0502020204030204" pitchFamily="34" charset="0"/>
                    <a:cs typeface="Times New Roman" panose="02020603050405020304" pitchFamily="18" charset="0"/>
                  </a:rPr>
                  <a:t>(3sec) = 10 ( 1 -  </a:t>
                </a:r>
                <a14:m>
                  <m:oMath xmlns:m="http://schemas.openxmlformats.org/officeDocument/2006/math">
                    <m:sSup>
                      <m:sSupPr>
                        <m:ctrlPr>
                          <a:rPr lang="en-US" sz="2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8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tr-TR" sz="2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800" b="1" i="1">
                                <a:effectLst/>
                                <a:latin typeface="Cambria Math" panose="02040503050406030204" pitchFamily="18" charset="0"/>
                                <a:ea typeface="Calibri" panose="020F0502020204030204" pitchFamily="34" charset="0"/>
                                <a:cs typeface="Times New Roman" panose="02020603050405020304" pitchFamily="18" charset="0"/>
                              </a:rPr>
                              <m:t>𝟑</m:t>
                            </m:r>
                            <m:r>
                              <a:rPr lang="tr-TR" sz="2800" b="1" i="1">
                                <a:effectLst/>
                                <a:latin typeface="Cambria Math" panose="02040503050406030204" pitchFamily="18" charset="0"/>
                                <a:ea typeface="Calibri" panose="020F0502020204030204" pitchFamily="34" charset="0"/>
                                <a:cs typeface="Times New Roman" panose="02020603050405020304" pitchFamily="18" charset="0"/>
                              </a:rPr>
                              <m:t> </m:t>
                            </m:r>
                            <m:r>
                              <a:rPr lang="tr-TR" sz="2800" b="1" i="1">
                                <a:effectLst/>
                                <a:latin typeface="Cambria Math" panose="02040503050406030204" pitchFamily="18" charset="0"/>
                                <a:ea typeface="Calibri" panose="020F0502020204030204" pitchFamily="34" charset="0"/>
                                <a:cs typeface="Times New Roman" panose="02020603050405020304" pitchFamily="18" charset="0"/>
                              </a:rPr>
                              <m:t>𝒔𝒆𝒄</m:t>
                            </m:r>
                          </m:num>
                          <m:den>
                            <m:r>
                              <a:rPr lang="tr-TR" sz="2800" b="1" i="1">
                                <a:effectLst/>
                                <a:latin typeface="Cambria Math" panose="02040503050406030204" pitchFamily="18" charset="0"/>
                                <a:ea typeface="Calibri" panose="020F0502020204030204" pitchFamily="34" charset="0"/>
                                <a:cs typeface="Times New Roman" panose="02020603050405020304" pitchFamily="18" charset="0"/>
                              </a:rPr>
                              <m:t>𝟏</m:t>
                            </m:r>
                            <m:r>
                              <a:rPr lang="tr-TR" sz="2800" b="1" i="1">
                                <a:effectLst/>
                                <a:latin typeface="Cambria Math" panose="02040503050406030204" pitchFamily="18" charset="0"/>
                                <a:ea typeface="Calibri" panose="020F0502020204030204" pitchFamily="34" charset="0"/>
                                <a:cs typeface="Times New Roman" panose="02020603050405020304" pitchFamily="18" charset="0"/>
                              </a:rPr>
                              <m:t>𝒔𝒆𝒄</m:t>
                            </m:r>
                          </m:den>
                        </m:f>
                      </m:sup>
                    </m:sSup>
                  </m:oMath>
                </a14:m>
                <a:r>
                  <a:rPr lang="tr-TR" sz="2800" b="1" dirty="0">
                    <a:effectLst/>
                    <a:latin typeface="Calibri" panose="020F0502020204030204" pitchFamily="34" charset="0"/>
                    <a:ea typeface="Times New Roman" panose="02020603050405020304" pitchFamily="18" charset="0"/>
                    <a:cs typeface="Times New Roman" panose="02020603050405020304" pitchFamily="18" charset="0"/>
                  </a:rPr>
                  <a:t>) = 9.5 V</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50761" y="3371618"/>
                <a:ext cx="10728101" cy="2502352"/>
              </a:xfrm>
              <a:prstGeom prst="rect">
                <a:avLst/>
              </a:prstGeom>
              <a:blipFill rotWithShape="0">
                <a:blip r:embed="rId3"/>
                <a:stretch>
                  <a:fillRect l="-1193" b="-3163"/>
                </a:stretch>
              </a:blipFill>
            </p:spPr>
            <p:txBody>
              <a:bodyPr/>
              <a:lstStyle/>
              <a:p>
                <a:r>
                  <a:rPr lang="en-US">
                    <a:noFill/>
                  </a:rPr>
                  <a:t> </a:t>
                </a:r>
              </a:p>
            </p:txBody>
          </p:sp>
        </mc:Fallback>
      </mc:AlternateContent>
    </p:spTree>
    <p:extLst>
      <p:ext uri="{BB962C8B-B14F-4D97-AF65-F5344CB8AC3E}">
        <p14:creationId xmlns:p14="http://schemas.microsoft.com/office/powerpoint/2010/main" val="51866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36620" y="165871"/>
                <a:ext cx="9753600" cy="2904962"/>
              </a:xfrm>
              <a:prstGeom prst="rect">
                <a:avLst/>
              </a:prstGeom>
            </p:spPr>
            <p:txBody>
              <a:bodyPr wrap="square">
                <a:spAutoFit/>
              </a:bodyPr>
              <a:lstStyle/>
              <a:p>
                <a:pPr algn="just">
                  <a:lnSpc>
                    <a:spcPct val="150000"/>
                  </a:lnSpc>
                </a:pPr>
                <a:r>
                  <a:rPr lang="en-US" sz="2000" b="1" dirty="0" smtClean="0"/>
                  <a:t>When electric charges are in motion, we call this electric current (denoted by capital </a:t>
                </a:r>
                <a:r>
                  <a:rPr lang="en-US" sz="2000" b="1" dirty="0" smtClean="0">
                    <a:solidFill>
                      <a:srgbClr val="FF0000"/>
                    </a:solidFill>
                  </a:rPr>
                  <a:t>I</a:t>
                </a:r>
                <a:r>
                  <a:rPr lang="en-US" sz="2000" b="1" dirty="0" smtClean="0"/>
                  <a:t>). Electric current has units of </a:t>
                </a:r>
                <a:r>
                  <a:rPr lang="en-US" sz="2000" b="1" dirty="0">
                    <a:solidFill>
                      <a:srgbClr val="FF0000"/>
                    </a:solidFill>
                  </a:rPr>
                  <a:t>amperes or amps </a:t>
                </a:r>
                <a:r>
                  <a:rPr lang="en-US" sz="2000" b="1" dirty="0"/>
                  <a:t>(abbreviated A.) One amp is one coulomb of electric charge passing through a given point in a conductor per second. A </a:t>
                </a:r>
                <a:r>
                  <a:rPr lang="en-US" sz="2000" b="1" i="1" dirty="0">
                    <a:solidFill>
                      <a:srgbClr val="FF0000"/>
                    </a:solidFill>
                  </a:rPr>
                  <a:t>coulomb</a:t>
                </a:r>
                <a:r>
                  <a:rPr lang="en-US" sz="2000" b="1" dirty="0"/>
                  <a:t> (abbreviated C) is a very large number of discrete charges, so it is more convenient to use amperes. So voltage is the “</a:t>
                </a:r>
                <a:r>
                  <a:rPr lang="en-US" sz="2000" b="1" dirty="0">
                    <a:solidFill>
                      <a:srgbClr val="FF0000"/>
                    </a:solidFill>
                  </a:rPr>
                  <a:t>pressure</a:t>
                </a:r>
                <a:r>
                  <a:rPr lang="en-US" sz="2000" b="1" dirty="0"/>
                  <a:t>” that moves the electrons in a conductor, and current is </a:t>
                </a:r>
                <a:r>
                  <a:rPr lang="en-US" sz="2000" b="1" dirty="0">
                    <a:solidFill>
                      <a:srgbClr val="FF0000"/>
                    </a:solidFill>
                  </a:rPr>
                  <a:t>the motion of the electrons</a:t>
                </a:r>
                <a:r>
                  <a:rPr lang="en-US" sz="2000" b="1" dirty="0" smtClean="0"/>
                  <a:t>.</a:t>
                </a:r>
                <a:r>
                  <a:rPr lang="tr-TR" sz="2000" b="1" dirty="0" smtClean="0"/>
                  <a:t> </a:t>
                </a:r>
                <a:r>
                  <a:rPr lang="en-US" sz="2000" b="1" dirty="0"/>
                  <a:t>1 C is defined </a:t>
                </a:r>
                <a:r>
                  <a:rPr lang="en-US" sz="2000" b="1" dirty="0" smtClean="0"/>
                  <a:t>as</a:t>
                </a:r>
                <a14:m>
                  <m:oMath xmlns:m="http://schemas.openxmlformats.org/officeDocument/2006/math">
                    <m:r>
                      <a:rPr lang="tr-TR" sz="2000" b="1" i="0" smtClean="0">
                        <a:latin typeface="Cambria Math" panose="02040503050406030204" pitchFamily="18" charset="0"/>
                      </a:rPr>
                      <m:t> </m:t>
                    </m:r>
                    <m:r>
                      <a:rPr lang="tr-TR" sz="2000" b="1" i="1" smtClean="0">
                        <a:latin typeface="Cambria Math" panose="02040503050406030204" pitchFamily="18" charset="0"/>
                      </a:rPr>
                      <m:t>𝟔</m:t>
                    </m:r>
                    <m:r>
                      <a:rPr lang="tr-TR" sz="2000" b="1" i="1" smtClean="0">
                        <a:latin typeface="Cambria Math" panose="02040503050406030204" pitchFamily="18" charset="0"/>
                      </a:rPr>
                      <m:t>.</m:t>
                    </m:r>
                    <m:r>
                      <a:rPr lang="tr-TR" sz="2000" b="1" i="1" smtClean="0">
                        <a:latin typeface="Cambria Math" panose="02040503050406030204" pitchFamily="18" charset="0"/>
                      </a:rPr>
                      <m:t>𝟐𝟒</m:t>
                    </m:r>
                    <m:r>
                      <a:rPr lang="tr-TR" sz="2000" b="1" i="1" smtClean="0">
                        <a:latin typeface="Cambria Math" panose="02040503050406030204" pitchFamily="18" charset="0"/>
                      </a:rPr>
                      <m:t> </m:t>
                    </m:r>
                    <m:r>
                      <a:rPr lang="tr-TR" sz="2000" b="1" i="1" smtClean="0">
                        <a:latin typeface="Cambria Math" panose="02040503050406030204" pitchFamily="18" charset="0"/>
                      </a:rPr>
                      <m:t>𝒙</m:t>
                    </m:r>
                    <m:sSup>
                      <m:sSupPr>
                        <m:ctrlPr>
                          <a:rPr lang="tr-TR" sz="2000" b="1" i="1" smtClean="0">
                            <a:latin typeface="Cambria Math" panose="02040503050406030204" pitchFamily="18" charset="0"/>
                          </a:rPr>
                        </m:ctrlPr>
                      </m:sSupPr>
                      <m:e>
                        <m:r>
                          <a:rPr lang="tr-TR" sz="2000" b="1" i="1" smtClean="0">
                            <a:latin typeface="Cambria Math" panose="02040503050406030204" pitchFamily="18" charset="0"/>
                          </a:rPr>
                          <m:t>𝟏𝟎</m:t>
                        </m:r>
                      </m:e>
                      <m:sup>
                        <m:r>
                          <a:rPr lang="tr-TR" sz="2000" b="1" i="1" smtClean="0">
                            <a:latin typeface="Cambria Math" panose="02040503050406030204" pitchFamily="18" charset="0"/>
                          </a:rPr>
                          <m:t>𝟏𝟖</m:t>
                        </m:r>
                      </m:sup>
                    </m:sSup>
                  </m:oMath>
                </a14:m>
                <a:endParaRPr lang="en-US" sz="2000" b="1" dirty="0"/>
              </a:p>
            </p:txBody>
          </p:sp>
        </mc:Choice>
        <mc:Fallback xmlns="">
          <p:sp>
            <p:nvSpPr>
              <p:cNvPr id="2" name="Rectangle 1"/>
              <p:cNvSpPr>
                <a:spLocks noRot="1" noChangeAspect="1" noMove="1" noResize="1" noEditPoints="1" noAdjustHandles="1" noChangeArrowheads="1" noChangeShapeType="1" noTextEdit="1"/>
              </p:cNvSpPr>
              <p:nvPr/>
            </p:nvSpPr>
            <p:spPr>
              <a:xfrm>
                <a:off x="536620" y="165871"/>
                <a:ext cx="9753600" cy="2904962"/>
              </a:xfrm>
              <a:prstGeom prst="rect">
                <a:avLst/>
              </a:prstGeom>
              <a:blipFill rotWithShape="0">
                <a:blip r:embed="rId2"/>
                <a:stretch>
                  <a:fillRect l="-625" r="-687"/>
                </a:stretch>
              </a:blipFill>
            </p:spPr>
            <p:txBody>
              <a:bodyPr/>
              <a:lstStyle/>
              <a:p>
                <a:r>
                  <a:rPr lang="en-US">
                    <a:noFill/>
                  </a:rPr>
                  <a:t> </a:t>
                </a:r>
              </a:p>
            </p:txBody>
          </p:sp>
        </mc:Fallback>
      </mc:AlternateContent>
      <p:grpSp>
        <p:nvGrpSpPr>
          <p:cNvPr id="3" name="Group 2"/>
          <p:cNvGrpSpPr/>
          <p:nvPr/>
        </p:nvGrpSpPr>
        <p:grpSpPr>
          <a:xfrm>
            <a:off x="536620" y="3411759"/>
            <a:ext cx="6544271" cy="1867050"/>
            <a:chOff x="167859" y="192041"/>
            <a:chExt cx="6544271" cy="1867050"/>
          </a:xfrm>
        </p:grpSpPr>
        <p:sp>
          <p:nvSpPr>
            <p:cNvPr id="4" name="Rectangle 3"/>
            <p:cNvSpPr/>
            <p:nvPr/>
          </p:nvSpPr>
          <p:spPr>
            <a:xfrm>
              <a:off x="167859" y="192041"/>
              <a:ext cx="5669629" cy="400110"/>
            </a:xfrm>
            <a:prstGeom prst="rect">
              <a:avLst/>
            </a:prstGeom>
          </p:spPr>
          <p:txBody>
            <a:bodyPr wrap="none">
              <a:spAutoFit/>
            </a:bodyPr>
            <a:lstStyle/>
            <a:p>
              <a:r>
                <a:rPr lang="en-US" sz="2000" b="1" dirty="0" smtClean="0"/>
                <a:t>Current is defined as the time rate of flow of charge</a:t>
              </a:r>
              <a:endParaRPr lang="en-US" sz="2000" b="1" dirty="0"/>
            </a:p>
          </p:txBody>
        </p:sp>
        <p:sp>
          <p:nvSpPr>
            <p:cNvPr id="5" name="Rectangle 4"/>
            <p:cNvSpPr/>
            <p:nvPr/>
          </p:nvSpPr>
          <p:spPr>
            <a:xfrm>
              <a:off x="272675" y="1658981"/>
              <a:ext cx="6439455" cy="400110"/>
            </a:xfrm>
            <a:prstGeom prst="rect">
              <a:avLst/>
            </a:prstGeom>
          </p:spPr>
          <p:txBody>
            <a:bodyPr wrap="none">
              <a:spAutoFit/>
            </a:bodyPr>
            <a:lstStyle/>
            <a:p>
              <a:r>
                <a:rPr lang="en-US" sz="2000" b="1" dirty="0" smtClean="0"/>
                <a:t>where I denotes current and q denotes quantity of charge</a:t>
              </a:r>
              <a:r>
                <a:rPr lang="en-US" sz="2000" dirty="0" smtClean="0"/>
                <a:t>. </a:t>
              </a:r>
              <a:endParaRPr lang="en-US" sz="2000" dirty="0"/>
            </a:p>
          </p:txBody>
        </p:sp>
        <p:pic>
          <p:nvPicPr>
            <p:cNvPr id="6" name="Picture 5"/>
            <p:cNvPicPr>
              <a:picLocks noChangeAspect="1"/>
            </p:cNvPicPr>
            <p:nvPr/>
          </p:nvPicPr>
          <p:blipFill>
            <a:blip r:embed="rId3"/>
            <a:stretch>
              <a:fillRect/>
            </a:stretch>
          </p:blipFill>
          <p:spPr>
            <a:xfrm>
              <a:off x="5212255" y="592151"/>
              <a:ext cx="1381125" cy="866775"/>
            </a:xfrm>
            <a:prstGeom prst="rect">
              <a:avLst/>
            </a:prstGeom>
          </p:spPr>
        </p:pic>
      </p:grpSp>
      <p:pic>
        <p:nvPicPr>
          <p:cNvPr id="7" name="Picture 6"/>
          <p:cNvPicPr>
            <a:picLocks noChangeAspect="1"/>
          </p:cNvPicPr>
          <p:nvPr/>
        </p:nvPicPr>
        <p:blipFill>
          <a:blip r:embed="rId4"/>
          <a:stretch>
            <a:fillRect/>
          </a:stretch>
        </p:blipFill>
        <p:spPr>
          <a:xfrm>
            <a:off x="7966521" y="3955755"/>
            <a:ext cx="1151721" cy="722889"/>
          </a:xfrm>
          <a:prstGeom prst="rect">
            <a:avLst/>
          </a:prstGeom>
        </p:spPr>
      </p:pic>
      <p:pic>
        <p:nvPicPr>
          <p:cNvPr id="8" name="Picture 7"/>
          <p:cNvPicPr>
            <a:picLocks noChangeAspect="1"/>
          </p:cNvPicPr>
          <p:nvPr/>
        </p:nvPicPr>
        <p:blipFill>
          <a:blip r:embed="rId5"/>
          <a:stretch>
            <a:fillRect/>
          </a:stretch>
        </p:blipFill>
        <p:spPr>
          <a:xfrm>
            <a:off x="9616694" y="3878543"/>
            <a:ext cx="2176187" cy="877311"/>
          </a:xfrm>
          <a:prstGeom prst="rect">
            <a:avLst/>
          </a:prstGeom>
        </p:spPr>
      </p:pic>
    </p:spTree>
    <p:extLst>
      <p:ext uri="{BB962C8B-B14F-4D97-AF65-F5344CB8AC3E}">
        <p14:creationId xmlns:p14="http://schemas.microsoft.com/office/powerpoint/2010/main" val="1108490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003" y="595797"/>
            <a:ext cx="11281893" cy="400110"/>
          </a:xfrm>
          <a:prstGeom prst="rect">
            <a:avLst/>
          </a:prstGeom>
          <a:noFill/>
        </p:spPr>
        <p:txBody>
          <a:bodyPr wrap="square" rtlCol="0">
            <a:spAutoFit/>
          </a:bodyPr>
          <a:lstStyle/>
          <a:p>
            <a:r>
              <a:rPr lang="tr-TR" sz="2000" b="1" dirty="0"/>
              <a:t>b</a:t>
            </a:r>
            <a:r>
              <a:rPr lang="tr-TR" sz="2000" b="1" dirty="0" smtClean="0"/>
              <a:t>) When switch S1 is open and switch S2 is closed find the voltage across the capacitor C after 3 sec. </a:t>
            </a:r>
            <a:endParaRPr lang="en-US" sz="2000" b="1" dirty="0"/>
          </a:p>
        </p:txBody>
      </p:sp>
      <mc:AlternateContent xmlns:mc="http://schemas.openxmlformats.org/markup-compatibility/2006" xmlns:a14="http://schemas.microsoft.com/office/drawing/2010/main">
        <mc:Choice Requires="a14">
          <p:sp>
            <p:nvSpPr>
              <p:cNvPr id="3" name="Rectangle 2"/>
              <p:cNvSpPr/>
              <p:nvPr/>
            </p:nvSpPr>
            <p:spPr>
              <a:xfrm>
                <a:off x="425003" y="1474023"/>
                <a:ext cx="10740980" cy="2408993"/>
              </a:xfrm>
              <a:prstGeom prst="rect">
                <a:avLst/>
              </a:prstGeom>
            </p:spPr>
            <p:txBody>
              <a:bodyPr wrap="square">
                <a:spAutoFit/>
              </a:bodyPr>
              <a:lstStyle/>
              <a:p>
                <a:pPr>
                  <a:lnSpc>
                    <a:spcPct val="150000"/>
                  </a:lnSpc>
                  <a:spcAft>
                    <a:spcPts val="800"/>
                  </a:spcAft>
                </a:pPr>
                <a:r>
                  <a:rPr lang="tr-TR" sz="2000" b="1" dirty="0">
                    <a:latin typeface="Calibri" panose="020F0502020204030204" pitchFamily="34" charset="0"/>
                    <a:ea typeface="Calibri" panose="020F0502020204030204" pitchFamily="34" charset="0"/>
                    <a:cs typeface="Times New Roman" panose="02020603050405020304" pitchFamily="18" charset="0"/>
                  </a:rPr>
                  <a:t>When SW S1 is opened and S2 is closeded capacitor is discharging through the resistance R2. Discharging time constant is </a:t>
                </a:r>
                <a14:m>
                  <m:oMath xmlns:m="http://schemas.openxmlformats.org/officeDocument/2006/math">
                    <m:r>
                      <a:rPr lang="tr-TR" sz="2000" b="1" i="1">
                        <a:effectLst/>
                        <a:latin typeface="Cambria Math" panose="02040503050406030204" pitchFamily="18" charset="0"/>
                        <a:ea typeface="Calibri" panose="020F0502020204030204" pitchFamily="34" charset="0"/>
                        <a:cs typeface="Times New Roman" panose="02020603050405020304" pitchFamily="18" charset="0"/>
                      </a:rPr>
                      <m:t>𝝉</m:t>
                    </m:r>
                  </m:oMath>
                </a14:m>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 20k</a:t>
                </a:r>
                <a:r>
                  <a:rPr lang="tr-TR" sz="2000" b="1" dirty="0">
                    <a:effectLst/>
                    <a:latin typeface="Calibri" panose="020F0502020204030204" pitchFamily="34" charset="0"/>
                    <a:ea typeface="Times New Roman" panose="02020603050405020304" pitchFamily="18" charset="0"/>
                    <a:cs typeface="Calibri" panose="020F0502020204030204" pitchFamily="34" charset="0"/>
                  </a:rPr>
                  <a:t>Ω</a:t>
                </a:r>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x 100 uF = 2 sec.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V</a:t>
                </a:r>
                <a:r>
                  <a:rPr lang="tr-TR" sz="2000" b="1" baseline="-25000" dirty="0">
                    <a:effectLst/>
                    <a:latin typeface="Calibri" panose="020F0502020204030204" pitchFamily="34" charset="0"/>
                    <a:ea typeface="Calibri" panose="020F0502020204030204" pitchFamily="34" charset="0"/>
                    <a:cs typeface="Times New Roman" panose="02020603050405020304" pitchFamily="18" charset="0"/>
                  </a:rPr>
                  <a:t>C</a:t>
                </a:r>
                <a:r>
                  <a:rPr lang="tr-TR" sz="2000" b="1" dirty="0">
                    <a:effectLst/>
                    <a:latin typeface="Calibri" panose="020F0502020204030204" pitchFamily="34" charset="0"/>
                    <a:ea typeface="Calibri" panose="020F0502020204030204" pitchFamily="34" charset="0"/>
                    <a:cs typeface="Times New Roman" panose="02020603050405020304" pitchFamily="18" charset="0"/>
                  </a:rPr>
                  <a:t>(t) = 9.5  </a:t>
                </a:r>
                <a14:m>
                  <m:oMath xmlns:m="http://schemas.openxmlformats.org/officeDocument/2006/math">
                    <m:sSup>
                      <m:sSup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tr-TR"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000" b="1" i="1">
                                <a:effectLst/>
                                <a:latin typeface="Cambria Math" panose="02040503050406030204" pitchFamily="18" charset="0"/>
                                <a:ea typeface="Calibri" panose="020F0502020204030204" pitchFamily="34" charset="0"/>
                                <a:cs typeface="Times New Roman" panose="02020603050405020304" pitchFamily="18" charset="0"/>
                              </a:rPr>
                              <m:t>𝒕</m:t>
                            </m:r>
                          </m:num>
                          <m:den>
                            <m:r>
                              <a:rPr lang="tr-TR" sz="2000" b="1" i="1">
                                <a:effectLst/>
                                <a:latin typeface="Cambria Math" panose="02040503050406030204" pitchFamily="18" charset="0"/>
                                <a:ea typeface="Calibri" panose="020F0502020204030204" pitchFamily="34" charset="0"/>
                                <a:cs typeface="Times New Roman" panose="02020603050405020304" pitchFamily="18" charset="0"/>
                              </a:rPr>
                              <m:t>𝟐</m:t>
                            </m:r>
                            <m:r>
                              <a:rPr lang="tr-TR" sz="2000" b="1" i="1">
                                <a:effectLst/>
                                <a:latin typeface="Cambria Math" panose="02040503050406030204" pitchFamily="18" charset="0"/>
                                <a:ea typeface="Calibri" panose="020F0502020204030204" pitchFamily="34" charset="0"/>
                                <a:cs typeface="Times New Roman" panose="02020603050405020304" pitchFamily="18" charset="0"/>
                              </a:rPr>
                              <m:t>𝒔𝒆𝒄</m:t>
                            </m:r>
                          </m:den>
                        </m:f>
                      </m:sup>
                    </m:sSup>
                  </m:oMath>
                </a14:m>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tr-TR" sz="2000" b="1" dirty="0">
                    <a:effectLst/>
                    <a:latin typeface="Calibri" panose="020F0502020204030204" pitchFamily="34" charset="0"/>
                    <a:ea typeface="Calibri" panose="020F0502020204030204" pitchFamily="34" charset="0"/>
                    <a:cs typeface="Times New Roman" panose="02020603050405020304" pitchFamily="18" charset="0"/>
                  </a:rPr>
                  <a:t>V</a:t>
                </a:r>
                <a:r>
                  <a:rPr lang="tr-TR" sz="2000" b="1" baseline="-25000" dirty="0">
                    <a:effectLst/>
                    <a:latin typeface="Calibri" panose="020F0502020204030204" pitchFamily="34" charset="0"/>
                    <a:ea typeface="Calibri" panose="020F0502020204030204" pitchFamily="34" charset="0"/>
                    <a:cs typeface="Times New Roman" panose="02020603050405020304" pitchFamily="18" charset="0"/>
                  </a:rPr>
                  <a:t>C</a:t>
                </a:r>
                <a:r>
                  <a:rPr lang="tr-TR" sz="2000" b="1" dirty="0">
                    <a:effectLst/>
                    <a:latin typeface="Calibri" panose="020F0502020204030204" pitchFamily="34" charset="0"/>
                    <a:ea typeface="Calibri" panose="020F0502020204030204" pitchFamily="34" charset="0"/>
                    <a:cs typeface="Times New Roman" panose="02020603050405020304" pitchFamily="18" charset="0"/>
                  </a:rPr>
                  <a:t>(3sec) = 9.5  </a:t>
                </a:r>
                <a14:m>
                  <m:oMath xmlns:m="http://schemas.openxmlformats.org/officeDocument/2006/math">
                    <m:sSup>
                      <m:sSup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tr-TR" sz="2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tr-TR"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tr-TR" sz="2000" b="1" i="1">
                                <a:effectLst/>
                                <a:latin typeface="Cambria Math" panose="02040503050406030204" pitchFamily="18" charset="0"/>
                                <a:ea typeface="Calibri" panose="020F0502020204030204" pitchFamily="34" charset="0"/>
                                <a:cs typeface="Times New Roman" panose="02020603050405020304" pitchFamily="18" charset="0"/>
                              </a:rPr>
                              <m:t>𝟑</m:t>
                            </m:r>
                            <m:r>
                              <a:rPr lang="tr-TR" sz="2000" b="1" i="1">
                                <a:effectLst/>
                                <a:latin typeface="Cambria Math" panose="02040503050406030204" pitchFamily="18" charset="0"/>
                                <a:ea typeface="Calibri" panose="020F0502020204030204" pitchFamily="34" charset="0"/>
                                <a:cs typeface="Times New Roman" panose="02020603050405020304" pitchFamily="18" charset="0"/>
                              </a:rPr>
                              <m:t> </m:t>
                            </m:r>
                            <m:r>
                              <a:rPr lang="tr-TR" sz="2000" b="1" i="1">
                                <a:effectLst/>
                                <a:latin typeface="Cambria Math" panose="02040503050406030204" pitchFamily="18" charset="0"/>
                                <a:ea typeface="Calibri" panose="020F0502020204030204" pitchFamily="34" charset="0"/>
                                <a:cs typeface="Times New Roman" panose="02020603050405020304" pitchFamily="18" charset="0"/>
                              </a:rPr>
                              <m:t>𝒔𝒆𝒄</m:t>
                            </m:r>
                          </m:num>
                          <m:den>
                            <m:r>
                              <a:rPr lang="tr-TR" sz="2000" b="1" i="1">
                                <a:effectLst/>
                                <a:latin typeface="Cambria Math" panose="02040503050406030204" pitchFamily="18" charset="0"/>
                                <a:ea typeface="Calibri" panose="020F0502020204030204" pitchFamily="34" charset="0"/>
                                <a:cs typeface="Times New Roman" panose="02020603050405020304" pitchFamily="18" charset="0"/>
                              </a:rPr>
                              <m:t>𝟐</m:t>
                            </m:r>
                            <m:r>
                              <a:rPr lang="tr-TR" sz="2000" b="1" i="1">
                                <a:effectLst/>
                                <a:latin typeface="Cambria Math" panose="02040503050406030204" pitchFamily="18" charset="0"/>
                                <a:ea typeface="Calibri" panose="020F0502020204030204" pitchFamily="34" charset="0"/>
                                <a:cs typeface="Times New Roman" panose="02020603050405020304" pitchFamily="18" charset="0"/>
                              </a:rPr>
                              <m:t>𝒔𝒆𝒄</m:t>
                            </m:r>
                          </m:den>
                        </m:f>
                      </m:sup>
                    </m:sSup>
                  </m:oMath>
                </a14:m>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 2.12 V</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5003" y="1474023"/>
                <a:ext cx="10740980" cy="2408993"/>
              </a:xfrm>
              <a:prstGeom prst="rect">
                <a:avLst/>
              </a:prstGeom>
              <a:blipFill rotWithShape="0">
                <a:blip r:embed="rId2"/>
                <a:stretch>
                  <a:fillRect l="-624" b="-3797"/>
                </a:stretch>
              </a:blipFill>
            </p:spPr>
            <p:txBody>
              <a:bodyPr/>
              <a:lstStyle/>
              <a:p>
                <a:r>
                  <a:rPr lang="en-US">
                    <a:noFill/>
                  </a:rPr>
                  <a:t> </a:t>
                </a:r>
              </a:p>
            </p:txBody>
          </p:sp>
        </mc:Fallback>
      </mc:AlternateContent>
    </p:spTree>
    <p:extLst>
      <p:ext uri="{BB962C8B-B14F-4D97-AF65-F5344CB8AC3E}">
        <p14:creationId xmlns:p14="http://schemas.microsoft.com/office/powerpoint/2010/main" val="690125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366" y="355680"/>
            <a:ext cx="10586434" cy="2400657"/>
          </a:xfrm>
          <a:prstGeom prst="rect">
            <a:avLst/>
          </a:prstGeom>
        </p:spPr>
        <p:txBody>
          <a:bodyPr wrap="square">
            <a:spAutoFit/>
          </a:bodyPr>
          <a:lstStyle/>
          <a:p>
            <a:pPr algn="just">
              <a:lnSpc>
                <a:spcPct val="150000"/>
              </a:lnSpc>
            </a:pPr>
            <a:r>
              <a:rPr lang="en-US" sz="2000" b="1" dirty="0"/>
              <a:t>We just described the functions for charging and discharging capacitors with a series resistance. </a:t>
            </a:r>
            <a:r>
              <a:rPr lang="en-US" sz="2000" b="1" dirty="0" smtClean="0"/>
              <a:t>Let's look </a:t>
            </a:r>
            <a:r>
              <a:rPr lang="en-US" sz="2000" b="1" dirty="0"/>
              <a:t>at Figure </a:t>
            </a:r>
            <a:r>
              <a:rPr lang="tr-TR" sz="2000" b="1" dirty="0" smtClean="0"/>
              <a:t>1.21</a:t>
            </a:r>
            <a:r>
              <a:rPr lang="en-US" sz="2000" b="1" dirty="0" smtClean="0"/>
              <a:t>, </a:t>
            </a:r>
            <a:r>
              <a:rPr lang="en-US" sz="2000" b="1" dirty="0"/>
              <a:t>shown above. We can clearly see the exponential nature of charge and discharge </a:t>
            </a:r>
            <a:r>
              <a:rPr lang="en-US" sz="2000" b="1" dirty="0" smtClean="0"/>
              <a:t>curves </a:t>
            </a:r>
            <a:r>
              <a:rPr lang="en-US" sz="2000" b="1" dirty="0"/>
              <a:t>in this graph. </a:t>
            </a:r>
            <a:r>
              <a:rPr lang="en-US" sz="2000" b="1" i="1" dirty="0">
                <a:solidFill>
                  <a:srgbClr val="FF0000"/>
                </a:solidFill>
              </a:rPr>
              <a:t>After a time of 1τ, a charging capacitor is charged to about 63% of the applied </a:t>
            </a:r>
            <a:r>
              <a:rPr lang="en-US" sz="2000" b="1" i="1" dirty="0" smtClean="0">
                <a:solidFill>
                  <a:srgbClr val="FF0000"/>
                </a:solidFill>
              </a:rPr>
              <a:t>voltage</a:t>
            </a:r>
            <a:r>
              <a:rPr lang="en-US" sz="2000" b="1" i="1" dirty="0">
                <a:solidFill>
                  <a:srgbClr val="FF0000"/>
                </a:solidFill>
              </a:rPr>
              <a:t>, while a discharging capacitor is discharged to about 36% of its initial voltage.</a:t>
            </a:r>
            <a:r>
              <a:rPr lang="en-US" sz="2000" b="1" dirty="0"/>
              <a:t> We may use </a:t>
            </a:r>
            <a:r>
              <a:rPr lang="en-US" sz="2000" b="1" dirty="0" smtClean="0"/>
              <a:t>these </a:t>
            </a:r>
            <a:r>
              <a:rPr lang="en-US" sz="2000" b="1" dirty="0"/>
              <a:t>facts to measure an unknown capacitance if the series resistance is known</a:t>
            </a:r>
            <a:r>
              <a:rPr lang="en-US" sz="2000" dirty="0"/>
              <a:t>. </a:t>
            </a:r>
          </a:p>
        </p:txBody>
      </p:sp>
      <p:sp>
        <p:nvSpPr>
          <p:cNvPr id="3" name="Rectangle 2"/>
          <p:cNvSpPr/>
          <p:nvPr/>
        </p:nvSpPr>
        <p:spPr>
          <a:xfrm>
            <a:off x="386366" y="2793440"/>
            <a:ext cx="1994136" cy="523220"/>
          </a:xfrm>
          <a:prstGeom prst="rect">
            <a:avLst/>
          </a:prstGeom>
        </p:spPr>
        <p:txBody>
          <a:bodyPr wrap="none">
            <a:spAutoFit/>
          </a:bodyPr>
          <a:lstStyle/>
          <a:p>
            <a:r>
              <a:rPr lang="tr-TR" sz="2800" b="1" dirty="0" smtClean="0">
                <a:solidFill>
                  <a:srgbClr val="0070C0"/>
                </a:solidFill>
              </a:rPr>
              <a:t>1.9 </a:t>
            </a:r>
            <a:r>
              <a:rPr lang="tr-TR" sz="2800" b="1" dirty="0" smtClean="0">
                <a:solidFill>
                  <a:srgbClr val="FF0000"/>
                </a:solidFill>
              </a:rPr>
              <a:t>Inductor</a:t>
            </a:r>
            <a:endParaRPr lang="en-US" sz="2800" b="1" dirty="0">
              <a:solidFill>
                <a:srgbClr val="FF0000"/>
              </a:solidFill>
            </a:endParaRPr>
          </a:p>
        </p:txBody>
      </p:sp>
      <p:sp>
        <p:nvSpPr>
          <p:cNvPr id="4" name="Rectangle 3"/>
          <p:cNvSpPr/>
          <p:nvPr/>
        </p:nvSpPr>
        <p:spPr>
          <a:xfrm>
            <a:off x="386366" y="3316660"/>
            <a:ext cx="10947042" cy="1938992"/>
          </a:xfrm>
          <a:prstGeom prst="rect">
            <a:avLst/>
          </a:prstGeom>
        </p:spPr>
        <p:txBody>
          <a:bodyPr wrap="square">
            <a:spAutoFit/>
          </a:bodyPr>
          <a:lstStyle/>
          <a:p>
            <a:pPr algn="just">
              <a:lnSpc>
                <a:spcPct val="150000"/>
              </a:lnSpc>
            </a:pPr>
            <a:r>
              <a:rPr lang="en-US" sz="2000" b="1" dirty="0"/>
              <a:t>An inductor is a passive energy storage element that stores energy in the form of a magnetic field. The simplest form of an inductor is a wire coil, which has a tendency to maintain a magnetic field once established. The inductor’s characteristics are a </a:t>
            </a:r>
            <a:r>
              <a:rPr lang="en-US" sz="2000" b="1" dirty="0" smtClean="0"/>
              <a:t>direct </a:t>
            </a:r>
            <a:r>
              <a:rPr lang="en-US" sz="2000" b="1" dirty="0"/>
              <a:t>result of Faraday’s law of induction, which states</a:t>
            </a:r>
          </a:p>
        </p:txBody>
      </p:sp>
      <p:pic>
        <p:nvPicPr>
          <p:cNvPr id="5" name="Picture 4"/>
          <p:cNvPicPr>
            <a:picLocks noChangeAspect="1"/>
          </p:cNvPicPr>
          <p:nvPr/>
        </p:nvPicPr>
        <p:blipFill>
          <a:blip r:embed="rId2"/>
          <a:stretch>
            <a:fillRect/>
          </a:stretch>
        </p:blipFill>
        <p:spPr>
          <a:xfrm>
            <a:off x="734095" y="4934445"/>
            <a:ext cx="2442695" cy="1352206"/>
          </a:xfrm>
          <a:prstGeom prst="rect">
            <a:avLst/>
          </a:prstGeom>
        </p:spPr>
      </p:pic>
      <p:grpSp>
        <p:nvGrpSpPr>
          <p:cNvPr id="8" name="Group 7"/>
          <p:cNvGrpSpPr/>
          <p:nvPr/>
        </p:nvGrpSpPr>
        <p:grpSpPr>
          <a:xfrm>
            <a:off x="3812146" y="5211742"/>
            <a:ext cx="7740203" cy="751796"/>
            <a:chOff x="3812146" y="5211742"/>
            <a:chExt cx="7740203" cy="751796"/>
          </a:xfrm>
        </p:grpSpPr>
        <p:sp>
          <p:nvSpPr>
            <p:cNvPr id="6" name="Rectangle 5"/>
            <p:cNvSpPr/>
            <p:nvPr/>
          </p:nvSpPr>
          <p:spPr>
            <a:xfrm>
              <a:off x="3812146" y="5255652"/>
              <a:ext cx="7740203" cy="707886"/>
            </a:xfrm>
            <a:prstGeom prst="rect">
              <a:avLst/>
            </a:prstGeom>
          </p:spPr>
          <p:txBody>
            <a:bodyPr wrap="square">
              <a:spAutoFit/>
            </a:bodyPr>
            <a:lstStyle/>
            <a:p>
              <a:pPr algn="just"/>
              <a:r>
                <a:rPr lang="en-US" sz="2000" b="1" dirty="0"/>
                <a:t>where </a:t>
              </a:r>
              <a:r>
                <a:rPr lang="en-US" sz="2000" b="1" dirty="0" smtClean="0"/>
                <a:t> </a:t>
              </a:r>
              <a:r>
                <a:rPr lang="tr-TR" sz="2000" b="1" dirty="0" smtClean="0"/>
                <a:t>       </a:t>
              </a:r>
              <a:r>
                <a:rPr lang="en-US" sz="2000" b="1" dirty="0" smtClean="0"/>
                <a:t>is </a:t>
              </a:r>
              <a:r>
                <a:rPr lang="en-US" sz="2000" b="1" dirty="0"/>
                <a:t>the total magnetic flux through the coil windings due to the current. Magnetic flux is measured in </a:t>
              </a:r>
              <a:r>
                <a:rPr lang="en-US" sz="2000" b="1" dirty="0" err="1"/>
                <a:t>webers</a:t>
              </a:r>
              <a:r>
                <a:rPr lang="en-US" sz="2000" b="1" dirty="0"/>
                <a:t> (</a:t>
              </a:r>
              <a:r>
                <a:rPr lang="en-US" sz="2000" b="1" dirty="0" err="1"/>
                <a:t>Wb</a:t>
              </a:r>
              <a:r>
                <a:rPr lang="en-US" sz="2000" b="1" dirty="0"/>
                <a:t>)</a:t>
              </a:r>
            </a:p>
          </p:txBody>
        </p:sp>
        <p:pic>
          <p:nvPicPr>
            <p:cNvPr id="7" name="Picture 6"/>
            <p:cNvPicPr>
              <a:picLocks noChangeAspect="1"/>
            </p:cNvPicPr>
            <p:nvPr/>
          </p:nvPicPr>
          <p:blipFill>
            <a:blip r:embed="rId3"/>
            <a:stretch>
              <a:fillRect/>
            </a:stretch>
          </p:blipFill>
          <p:spPr>
            <a:xfrm>
              <a:off x="4739157" y="5211742"/>
              <a:ext cx="266700" cy="419100"/>
            </a:xfrm>
            <a:prstGeom prst="rect">
              <a:avLst/>
            </a:prstGeom>
          </p:spPr>
        </p:pic>
      </p:grpSp>
    </p:spTree>
    <p:extLst>
      <p:ext uri="{BB962C8B-B14F-4D97-AF65-F5344CB8AC3E}">
        <p14:creationId xmlns:p14="http://schemas.microsoft.com/office/powerpoint/2010/main" val="33968721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5" y="285362"/>
            <a:ext cx="8517229" cy="400110"/>
          </a:xfrm>
          <a:prstGeom prst="rect">
            <a:avLst/>
          </a:prstGeom>
        </p:spPr>
        <p:txBody>
          <a:bodyPr wrap="square">
            <a:spAutoFit/>
          </a:bodyPr>
          <a:lstStyle/>
          <a:p>
            <a:r>
              <a:rPr lang="en-US" sz="2000" b="1" dirty="0"/>
              <a:t>The magnetic field lines surrounding an inductor are illustrated in Figure </a:t>
            </a:r>
            <a:r>
              <a:rPr lang="tr-TR" sz="2000" b="1" dirty="0" smtClean="0"/>
              <a:t>1</a:t>
            </a:r>
            <a:r>
              <a:rPr lang="en-US" sz="2000" b="1" dirty="0" smtClean="0"/>
              <a:t>.</a:t>
            </a:r>
            <a:r>
              <a:rPr lang="tr-TR" sz="2000" b="1" dirty="0" smtClean="0"/>
              <a:t>2</a:t>
            </a:r>
            <a:r>
              <a:rPr lang="en-US" sz="2000" b="1" dirty="0" smtClean="0"/>
              <a:t>2</a:t>
            </a:r>
            <a:endParaRPr lang="en-US" sz="2000" b="1" dirty="0"/>
          </a:p>
        </p:txBody>
      </p:sp>
      <p:pic>
        <p:nvPicPr>
          <p:cNvPr id="3" name="Picture 2"/>
          <p:cNvPicPr>
            <a:picLocks noChangeAspect="1"/>
          </p:cNvPicPr>
          <p:nvPr/>
        </p:nvPicPr>
        <p:blipFill>
          <a:blip r:embed="rId2"/>
          <a:stretch>
            <a:fillRect/>
          </a:stretch>
        </p:blipFill>
        <p:spPr>
          <a:xfrm>
            <a:off x="7831245" y="584740"/>
            <a:ext cx="4038784" cy="3423433"/>
          </a:xfrm>
          <a:prstGeom prst="rect">
            <a:avLst/>
          </a:prstGeom>
        </p:spPr>
      </p:pic>
      <p:sp>
        <p:nvSpPr>
          <p:cNvPr id="4" name="Rectangle 3"/>
          <p:cNvSpPr/>
          <p:nvPr/>
        </p:nvSpPr>
        <p:spPr>
          <a:xfrm>
            <a:off x="124495" y="685472"/>
            <a:ext cx="8918852" cy="4708981"/>
          </a:xfrm>
          <a:prstGeom prst="rect">
            <a:avLst/>
          </a:prstGeom>
        </p:spPr>
        <p:txBody>
          <a:bodyPr wrap="none">
            <a:spAutoFit/>
          </a:bodyPr>
          <a:lstStyle/>
          <a:p>
            <a:pPr algn="just">
              <a:lnSpc>
                <a:spcPct val="150000"/>
              </a:lnSpc>
            </a:pPr>
            <a:r>
              <a:rPr lang="en-US" sz="2000" b="1" dirty="0"/>
              <a:t>The south-to-north direction of the magnetic field lines, shown with arrowheads </a:t>
            </a:r>
            <a:endParaRPr lang="tr-TR" sz="2000" b="1" dirty="0" smtClean="0"/>
          </a:p>
          <a:p>
            <a:pPr algn="just">
              <a:lnSpc>
                <a:spcPct val="150000"/>
              </a:lnSpc>
            </a:pPr>
            <a:r>
              <a:rPr lang="en-US" sz="2000" b="1" dirty="0" smtClean="0"/>
              <a:t>in </a:t>
            </a:r>
            <a:r>
              <a:rPr lang="en-US" sz="2000" b="1" dirty="0"/>
              <a:t>the figure, is found using the </a:t>
            </a:r>
            <a:r>
              <a:rPr lang="en-US" sz="2000" b="1" dirty="0">
                <a:solidFill>
                  <a:srgbClr val="FF0000"/>
                </a:solidFill>
              </a:rPr>
              <a:t>right-hand rule </a:t>
            </a:r>
            <a:r>
              <a:rPr lang="en-US" sz="2000" b="1" dirty="0"/>
              <a:t>for a </a:t>
            </a:r>
            <a:r>
              <a:rPr lang="en-US" sz="2000" b="1" dirty="0" smtClean="0"/>
              <a:t>coil</a:t>
            </a:r>
            <a:r>
              <a:rPr lang="tr-TR" sz="2000" b="1" dirty="0" smtClean="0"/>
              <a:t>.</a:t>
            </a:r>
          </a:p>
          <a:p>
            <a:pPr algn="just">
              <a:lnSpc>
                <a:spcPct val="150000"/>
              </a:lnSpc>
            </a:pPr>
            <a:r>
              <a:rPr lang="en-US" sz="2000" b="1" dirty="0"/>
              <a:t>For an ideal coil, the flux is proportional to the current</a:t>
            </a:r>
            <a:r>
              <a:rPr lang="en-US" sz="2000" b="1" dirty="0" smtClean="0"/>
              <a:t>:</a:t>
            </a:r>
            <a:endParaRPr lang="tr-TR" sz="2000" b="1" dirty="0" smtClean="0"/>
          </a:p>
          <a:p>
            <a:pPr algn="just">
              <a:lnSpc>
                <a:spcPct val="150000"/>
              </a:lnSpc>
            </a:pPr>
            <a:endParaRPr lang="tr-TR" sz="2000" b="1" dirty="0"/>
          </a:p>
          <a:p>
            <a:pPr algn="just">
              <a:lnSpc>
                <a:spcPct val="150000"/>
              </a:lnSpc>
            </a:pPr>
            <a:endParaRPr lang="tr-TR" sz="2000" b="1" dirty="0" smtClean="0"/>
          </a:p>
          <a:p>
            <a:pPr algn="just">
              <a:lnSpc>
                <a:spcPct val="150000"/>
              </a:lnSpc>
            </a:pPr>
            <a:r>
              <a:rPr lang="en-US" sz="2000" b="1" dirty="0" smtClean="0"/>
              <a:t>where </a:t>
            </a:r>
            <a:r>
              <a:rPr lang="en-US" sz="2000" b="1" dirty="0"/>
              <a:t>L is the inductance of the coil, which is assumed to be constant. The unit of </a:t>
            </a:r>
          </a:p>
          <a:p>
            <a:pPr algn="just">
              <a:lnSpc>
                <a:spcPct val="150000"/>
              </a:lnSpc>
            </a:pPr>
            <a:r>
              <a:rPr lang="en-US" sz="2000" b="1" dirty="0"/>
              <a:t>measure of inductance is the henry (H </a:t>
            </a:r>
            <a:r>
              <a:rPr lang="tr-TR" sz="2000" b="1" dirty="0" smtClean="0"/>
              <a:t>=</a:t>
            </a:r>
            <a:r>
              <a:rPr lang="en-US" sz="2000" b="1" dirty="0" smtClean="0"/>
              <a:t> </a:t>
            </a:r>
            <a:r>
              <a:rPr lang="en-US" sz="2000" b="1" dirty="0" err="1"/>
              <a:t>Wb</a:t>
            </a:r>
            <a:r>
              <a:rPr lang="en-US" sz="2000" b="1" dirty="0"/>
              <a:t>/A). </a:t>
            </a:r>
            <a:endParaRPr lang="tr-TR" sz="2000" b="1" dirty="0" smtClean="0"/>
          </a:p>
          <a:p>
            <a:pPr algn="just">
              <a:lnSpc>
                <a:spcPct val="150000"/>
              </a:lnSpc>
            </a:pPr>
            <a:r>
              <a:rPr lang="tr-TR" sz="2000" b="1" dirty="0" smtClean="0"/>
              <a:t>A</a:t>
            </a:r>
            <a:r>
              <a:rPr lang="en-US" sz="2000" b="1" dirty="0" smtClean="0"/>
              <a:t>n inductor’s </a:t>
            </a:r>
            <a:r>
              <a:rPr lang="en-US" sz="2000" b="1" dirty="0"/>
              <a:t>voltage-current relationship can be expressed as</a:t>
            </a:r>
          </a:p>
          <a:p>
            <a:pPr algn="just">
              <a:lnSpc>
                <a:spcPct val="150000"/>
              </a:lnSpc>
            </a:pPr>
            <a:endParaRPr lang="tr-TR" sz="2000" b="1" dirty="0" smtClean="0"/>
          </a:p>
          <a:p>
            <a:pPr algn="just">
              <a:lnSpc>
                <a:spcPct val="150000"/>
              </a:lnSpc>
            </a:pPr>
            <a:endParaRPr lang="en-US" sz="2000" b="1" dirty="0"/>
          </a:p>
        </p:txBody>
      </p:sp>
      <p:pic>
        <p:nvPicPr>
          <p:cNvPr id="5" name="Picture 4"/>
          <p:cNvPicPr>
            <a:picLocks noChangeAspect="1"/>
          </p:cNvPicPr>
          <p:nvPr/>
        </p:nvPicPr>
        <p:blipFill>
          <a:blip r:embed="rId3"/>
          <a:stretch>
            <a:fillRect/>
          </a:stretch>
        </p:blipFill>
        <p:spPr>
          <a:xfrm>
            <a:off x="3559513" y="2296457"/>
            <a:ext cx="1888249" cy="755300"/>
          </a:xfrm>
          <a:prstGeom prst="rect">
            <a:avLst/>
          </a:prstGeom>
        </p:spPr>
      </p:pic>
      <p:pic>
        <p:nvPicPr>
          <p:cNvPr id="6" name="Picture 5"/>
          <p:cNvPicPr>
            <a:picLocks noChangeAspect="1"/>
          </p:cNvPicPr>
          <p:nvPr/>
        </p:nvPicPr>
        <p:blipFill>
          <a:blip r:embed="rId4"/>
          <a:stretch>
            <a:fillRect/>
          </a:stretch>
        </p:blipFill>
        <p:spPr>
          <a:xfrm>
            <a:off x="7300541" y="3954806"/>
            <a:ext cx="2550096" cy="992345"/>
          </a:xfrm>
          <a:prstGeom prst="rect">
            <a:avLst/>
          </a:prstGeom>
        </p:spPr>
      </p:pic>
      <p:sp>
        <p:nvSpPr>
          <p:cNvPr id="7" name="Rectangle 6"/>
          <p:cNvSpPr/>
          <p:nvPr/>
        </p:nvSpPr>
        <p:spPr>
          <a:xfrm>
            <a:off x="237720" y="4858115"/>
            <a:ext cx="8531834" cy="1323439"/>
          </a:xfrm>
          <a:prstGeom prst="rect">
            <a:avLst/>
          </a:prstGeom>
        </p:spPr>
        <p:txBody>
          <a:bodyPr wrap="square">
            <a:spAutoFit/>
          </a:bodyPr>
          <a:lstStyle/>
          <a:p>
            <a:pPr algn="just"/>
            <a:r>
              <a:rPr lang="en-US" sz="2000" b="1" dirty="0"/>
              <a:t>If the current through the inductor is </a:t>
            </a:r>
          </a:p>
          <a:p>
            <a:pPr algn="just"/>
            <a:r>
              <a:rPr lang="en-US" sz="2000" b="1" dirty="0"/>
              <a:t>increasing (d I /d t &gt; 0), the voltage polarity is as shown in Figure </a:t>
            </a:r>
            <a:r>
              <a:rPr lang="tr-TR" sz="2000" b="1" dirty="0" smtClean="0"/>
              <a:t>1</a:t>
            </a:r>
            <a:r>
              <a:rPr lang="en-US" sz="2000" b="1" dirty="0" smtClean="0"/>
              <a:t>.</a:t>
            </a:r>
            <a:r>
              <a:rPr lang="tr-TR" sz="2000" b="1" dirty="0" smtClean="0"/>
              <a:t>2</a:t>
            </a:r>
            <a:r>
              <a:rPr lang="en-US" sz="2000" b="1" dirty="0" smtClean="0"/>
              <a:t>2 </a:t>
            </a:r>
            <a:r>
              <a:rPr lang="en-US" sz="2000" b="1" dirty="0"/>
              <a:t>. If the current </a:t>
            </a:r>
            <a:r>
              <a:rPr lang="en-US" sz="2000" b="1" dirty="0" smtClean="0"/>
              <a:t>through </a:t>
            </a:r>
            <a:r>
              <a:rPr lang="en-US" sz="2000" b="1" dirty="0"/>
              <a:t>the inductor is decreasing (d I /d t &lt; 0), the voltage polarity is opposite to </a:t>
            </a:r>
            <a:r>
              <a:rPr lang="en-US" sz="2000" b="1" dirty="0" smtClean="0"/>
              <a:t>that </a:t>
            </a:r>
            <a:r>
              <a:rPr lang="en-US" sz="2000" b="1" dirty="0"/>
              <a:t>shown. </a:t>
            </a:r>
          </a:p>
        </p:txBody>
      </p:sp>
    </p:spTree>
    <p:extLst>
      <p:ext uri="{BB962C8B-B14F-4D97-AF65-F5344CB8AC3E}">
        <p14:creationId xmlns:p14="http://schemas.microsoft.com/office/powerpoint/2010/main" val="1667737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83384" y="1172917"/>
            <a:ext cx="5033360" cy="4247317"/>
          </a:xfrm>
          <a:prstGeom prst="rect">
            <a:avLst/>
          </a:prstGeom>
        </p:spPr>
        <p:txBody>
          <a:bodyPr wrap="square">
            <a:spAutoFit/>
          </a:bodyPr>
          <a:lstStyle/>
          <a:p>
            <a:pPr algn="just">
              <a:lnSpc>
                <a:spcPct val="150000"/>
              </a:lnSpc>
            </a:pPr>
            <a:r>
              <a:rPr lang="tr-TR" sz="2000" dirty="0" smtClean="0"/>
              <a:t>I</a:t>
            </a:r>
            <a:r>
              <a:rPr lang="en-US" sz="2000" b="1" dirty="0" smtClean="0"/>
              <a:t>n </a:t>
            </a:r>
            <a:r>
              <a:rPr lang="en-US" sz="2000" b="1" dirty="0"/>
              <a:t>Figure </a:t>
            </a:r>
            <a:r>
              <a:rPr lang="tr-TR" sz="2000" b="1" dirty="0" smtClean="0"/>
              <a:t>1.23</a:t>
            </a:r>
            <a:r>
              <a:rPr lang="en-US" sz="2000" b="1" dirty="0" smtClean="0"/>
              <a:t>, </a:t>
            </a:r>
            <a:r>
              <a:rPr lang="en-US" sz="2000" b="1" dirty="0"/>
              <a:t>we have some examples of the inductors you will come across. A </a:t>
            </a:r>
            <a:r>
              <a:rPr lang="en-US" sz="2000" b="1" dirty="0" smtClean="0"/>
              <a:t>transformer </a:t>
            </a:r>
            <a:r>
              <a:rPr lang="en-US" sz="2000" b="1" dirty="0"/>
              <a:t>is also shown, because it is also a device that uses electromagnetism. Transformers </a:t>
            </a:r>
            <a:r>
              <a:rPr lang="en-US" sz="2000" b="1" dirty="0" smtClean="0"/>
              <a:t>“</a:t>
            </a:r>
            <a:r>
              <a:rPr lang="en-US" sz="2000" b="1" dirty="0"/>
              <a:t>transform” one voltage to another, and to provide isolation. Transformers are just one example of the </a:t>
            </a:r>
            <a:r>
              <a:rPr lang="en-US" sz="2000" b="1" dirty="0" smtClean="0"/>
              <a:t>many </a:t>
            </a:r>
            <a:r>
              <a:rPr lang="en-US" sz="2000" b="1" dirty="0"/>
              <a:t>types and styles of inductors you might come across. Let's look at a few of them</a:t>
            </a:r>
          </a:p>
        </p:txBody>
      </p:sp>
      <p:pic>
        <p:nvPicPr>
          <p:cNvPr id="4" name="Picture 3"/>
          <p:cNvPicPr>
            <a:picLocks noChangeAspect="1"/>
          </p:cNvPicPr>
          <p:nvPr/>
        </p:nvPicPr>
        <p:blipFill>
          <a:blip r:embed="rId2"/>
          <a:stretch>
            <a:fillRect/>
          </a:stretch>
        </p:blipFill>
        <p:spPr>
          <a:xfrm>
            <a:off x="376237" y="1172917"/>
            <a:ext cx="5953125" cy="4094542"/>
          </a:xfrm>
          <a:prstGeom prst="rect">
            <a:avLst/>
          </a:prstGeom>
        </p:spPr>
      </p:pic>
    </p:spTree>
    <p:extLst>
      <p:ext uri="{BB962C8B-B14F-4D97-AF65-F5344CB8AC3E}">
        <p14:creationId xmlns:p14="http://schemas.microsoft.com/office/powerpoint/2010/main" val="6348313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7" y="193183"/>
            <a:ext cx="2833352" cy="584775"/>
          </a:xfrm>
          <a:prstGeom prst="rect">
            <a:avLst/>
          </a:prstGeom>
          <a:noFill/>
        </p:spPr>
        <p:txBody>
          <a:bodyPr wrap="square" rtlCol="0">
            <a:spAutoFit/>
          </a:bodyPr>
          <a:lstStyle/>
          <a:p>
            <a:r>
              <a:rPr lang="tr-TR" sz="3200" b="1" dirty="0" smtClean="0">
                <a:solidFill>
                  <a:srgbClr val="0070C0"/>
                </a:solidFill>
              </a:rPr>
              <a:t>Problems</a:t>
            </a:r>
            <a:endParaRPr lang="en-US" sz="3200" b="1" dirty="0">
              <a:solidFill>
                <a:srgbClr val="0070C0"/>
              </a:solidFill>
            </a:endParaRPr>
          </a:p>
        </p:txBody>
      </p:sp>
      <p:grpSp>
        <p:nvGrpSpPr>
          <p:cNvPr id="11" name="Group 10"/>
          <p:cNvGrpSpPr/>
          <p:nvPr/>
        </p:nvGrpSpPr>
        <p:grpSpPr>
          <a:xfrm>
            <a:off x="734095" y="1248974"/>
            <a:ext cx="11131783" cy="5081492"/>
            <a:chOff x="373487" y="1239623"/>
            <a:chExt cx="11131783" cy="5081492"/>
          </a:xfrm>
        </p:grpSpPr>
        <p:pic>
          <p:nvPicPr>
            <p:cNvPr id="4" name="Picture 3"/>
            <p:cNvPicPr>
              <a:picLocks noChangeAspect="1"/>
            </p:cNvPicPr>
            <p:nvPr/>
          </p:nvPicPr>
          <p:blipFill>
            <a:blip r:embed="rId2"/>
            <a:stretch>
              <a:fillRect/>
            </a:stretch>
          </p:blipFill>
          <p:spPr>
            <a:xfrm>
              <a:off x="373487" y="1239623"/>
              <a:ext cx="5288053" cy="2948834"/>
            </a:xfrm>
            <a:prstGeom prst="rect">
              <a:avLst/>
            </a:prstGeom>
          </p:spPr>
        </p:pic>
        <p:grpSp>
          <p:nvGrpSpPr>
            <p:cNvPr id="10" name="Group 9"/>
            <p:cNvGrpSpPr/>
            <p:nvPr/>
          </p:nvGrpSpPr>
          <p:grpSpPr>
            <a:xfrm>
              <a:off x="2277414" y="1568943"/>
              <a:ext cx="9227856" cy="4752172"/>
              <a:chOff x="2277414" y="1568943"/>
              <a:chExt cx="9227856" cy="4752172"/>
            </a:xfrm>
          </p:grpSpPr>
          <p:pic>
            <p:nvPicPr>
              <p:cNvPr id="3" name="Picture 2"/>
              <p:cNvPicPr>
                <a:picLocks noChangeAspect="1"/>
              </p:cNvPicPr>
              <p:nvPr/>
            </p:nvPicPr>
            <p:blipFill>
              <a:blip r:embed="rId3"/>
              <a:stretch>
                <a:fillRect/>
              </a:stretch>
            </p:blipFill>
            <p:spPr>
              <a:xfrm>
                <a:off x="3758445" y="4134118"/>
                <a:ext cx="4936364" cy="2186997"/>
              </a:xfrm>
              <a:prstGeom prst="rect">
                <a:avLst/>
              </a:prstGeom>
            </p:spPr>
          </p:pic>
          <p:pic>
            <p:nvPicPr>
              <p:cNvPr id="5" name="Picture 4"/>
              <p:cNvPicPr>
                <a:picLocks noChangeAspect="1"/>
              </p:cNvPicPr>
              <p:nvPr/>
            </p:nvPicPr>
            <p:blipFill>
              <a:blip r:embed="rId4"/>
              <a:stretch>
                <a:fillRect/>
              </a:stretch>
            </p:blipFill>
            <p:spPr>
              <a:xfrm>
                <a:off x="6151388" y="1568943"/>
                <a:ext cx="5353882" cy="2429076"/>
              </a:xfrm>
              <a:prstGeom prst="rect">
                <a:avLst/>
              </a:prstGeom>
            </p:spPr>
          </p:pic>
          <p:sp>
            <p:nvSpPr>
              <p:cNvPr id="6" name="TextBox 5"/>
              <p:cNvSpPr txBox="1"/>
              <p:nvPr/>
            </p:nvSpPr>
            <p:spPr>
              <a:xfrm>
                <a:off x="8839549" y="5951783"/>
                <a:ext cx="423514" cy="369332"/>
              </a:xfrm>
              <a:prstGeom prst="rect">
                <a:avLst/>
              </a:prstGeom>
              <a:noFill/>
            </p:spPr>
            <p:txBody>
              <a:bodyPr wrap="none" rtlCol="0">
                <a:spAutoFit/>
              </a:bodyPr>
              <a:lstStyle/>
              <a:p>
                <a:r>
                  <a:rPr lang="tr-TR" dirty="0" smtClean="0"/>
                  <a:t>(c)</a:t>
                </a:r>
                <a:endParaRPr lang="en-US" dirty="0"/>
              </a:p>
            </p:txBody>
          </p:sp>
          <p:sp>
            <p:nvSpPr>
              <p:cNvPr id="7" name="TextBox 6"/>
              <p:cNvSpPr txBox="1"/>
              <p:nvPr/>
            </p:nvSpPr>
            <p:spPr>
              <a:xfrm>
                <a:off x="8828329" y="4103999"/>
                <a:ext cx="447558" cy="369332"/>
              </a:xfrm>
              <a:prstGeom prst="rect">
                <a:avLst/>
              </a:prstGeom>
              <a:noFill/>
            </p:spPr>
            <p:txBody>
              <a:bodyPr wrap="none" rtlCol="0">
                <a:spAutoFit/>
              </a:bodyPr>
              <a:lstStyle/>
              <a:p>
                <a:r>
                  <a:rPr lang="tr-TR" dirty="0" smtClean="0"/>
                  <a:t>(b)</a:t>
                </a:r>
                <a:endParaRPr lang="en-US" dirty="0"/>
              </a:p>
            </p:txBody>
          </p:sp>
          <p:sp>
            <p:nvSpPr>
              <p:cNvPr id="8" name="TextBox 7"/>
              <p:cNvSpPr txBox="1"/>
              <p:nvPr/>
            </p:nvSpPr>
            <p:spPr>
              <a:xfrm>
                <a:off x="2277414" y="4441065"/>
                <a:ext cx="436338" cy="369332"/>
              </a:xfrm>
              <a:prstGeom prst="rect">
                <a:avLst/>
              </a:prstGeom>
              <a:noFill/>
            </p:spPr>
            <p:txBody>
              <a:bodyPr wrap="none" rtlCol="0">
                <a:spAutoFit/>
              </a:bodyPr>
              <a:lstStyle/>
              <a:p>
                <a:r>
                  <a:rPr lang="tr-TR" dirty="0" smtClean="0"/>
                  <a:t>(a)</a:t>
                </a:r>
                <a:endParaRPr lang="en-US" dirty="0"/>
              </a:p>
            </p:txBody>
          </p:sp>
        </p:grpSp>
      </p:grpSp>
      <p:sp>
        <p:nvSpPr>
          <p:cNvPr id="9" name="TextBox 8"/>
          <p:cNvSpPr txBox="1"/>
          <p:nvPr/>
        </p:nvSpPr>
        <p:spPr>
          <a:xfrm>
            <a:off x="472660" y="777958"/>
            <a:ext cx="10796354" cy="461665"/>
          </a:xfrm>
          <a:prstGeom prst="rect">
            <a:avLst/>
          </a:prstGeom>
          <a:noFill/>
        </p:spPr>
        <p:txBody>
          <a:bodyPr wrap="square" rtlCol="0">
            <a:spAutoFit/>
          </a:bodyPr>
          <a:lstStyle/>
          <a:p>
            <a:r>
              <a:rPr lang="tr-TR" sz="2400" b="1" dirty="0" smtClean="0"/>
              <a:t>1. For each of the circuit below apply KVL to find the unknown voltages.</a:t>
            </a:r>
            <a:endParaRPr lang="en-US" sz="2400" b="1" dirty="0"/>
          </a:p>
        </p:txBody>
      </p:sp>
    </p:spTree>
    <p:extLst>
      <p:ext uri="{BB962C8B-B14F-4D97-AF65-F5344CB8AC3E}">
        <p14:creationId xmlns:p14="http://schemas.microsoft.com/office/powerpoint/2010/main" val="42154571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992" y="1561925"/>
            <a:ext cx="5375944" cy="2796067"/>
          </a:xfrm>
          <a:prstGeom prst="rect">
            <a:avLst/>
          </a:prstGeom>
        </p:spPr>
      </p:pic>
      <p:pic>
        <p:nvPicPr>
          <p:cNvPr id="3" name="Picture 2"/>
          <p:cNvPicPr>
            <a:picLocks noChangeAspect="1"/>
          </p:cNvPicPr>
          <p:nvPr/>
        </p:nvPicPr>
        <p:blipFill>
          <a:blip r:embed="rId3"/>
          <a:stretch>
            <a:fillRect/>
          </a:stretch>
        </p:blipFill>
        <p:spPr>
          <a:xfrm>
            <a:off x="5961267" y="1054957"/>
            <a:ext cx="5755147" cy="2952641"/>
          </a:xfrm>
          <a:prstGeom prst="rect">
            <a:avLst/>
          </a:prstGeom>
        </p:spPr>
      </p:pic>
      <p:pic>
        <p:nvPicPr>
          <p:cNvPr id="4" name="Picture 3"/>
          <p:cNvPicPr>
            <a:picLocks noChangeAspect="1"/>
          </p:cNvPicPr>
          <p:nvPr/>
        </p:nvPicPr>
        <p:blipFill>
          <a:blip r:embed="rId4"/>
          <a:stretch>
            <a:fillRect/>
          </a:stretch>
        </p:blipFill>
        <p:spPr>
          <a:xfrm>
            <a:off x="4966159" y="4007598"/>
            <a:ext cx="3909654" cy="2474291"/>
          </a:xfrm>
          <a:prstGeom prst="rect">
            <a:avLst/>
          </a:prstGeom>
        </p:spPr>
      </p:pic>
      <p:sp>
        <p:nvSpPr>
          <p:cNvPr id="5" name="TextBox 4"/>
          <p:cNvSpPr txBox="1"/>
          <p:nvPr/>
        </p:nvSpPr>
        <p:spPr>
          <a:xfrm>
            <a:off x="381504" y="251718"/>
            <a:ext cx="10796354" cy="461665"/>
          </a:xfrm>
          <a:prstGeom prst="rect">
            <a:avLst/>
          </a:prstGeom>
          <a:noFill/>
        </p:spPr>
        <p:txBody>
          <a:bodyPr wrap="square" rtlCol="0">
            <a:spAutoFit/>
          </a:bodyPr>
          <a:lstStyle/>
          <a:p>
            <a:r>
              <a:rPr lang="tr-TR" sz="2400" b="1" dirty="0"/>
              <a:t>2</a:t>
            </a:r>
            <a:r>
              <a:rPr lang="tr-TR" sz="2400" b="1" dirty="0" smtClean="0"/>
              <a:t>. For each of the circuit below apply KCL to find the unknown currents.</a:t>
            </a:r>
            <a:endParaRPr lang="en-US" sz="2400" b="1" dirty="0"/>
          </a:p>
        </p:txBody>
      </p:sp>
      <p:sp>
        <p:nvSpPr>
          <p:cNvPr id="6" name="TextBox 5"/>
          <p:cNvSpPr txBox="1"/>
          <p:nvPr/>
        </p:nvSpPr>
        <p:spPr>
          <a:xfrm>
            <a:off x="2329263" y="4376930"/>
            <a:ext cx="669701" cy="369332"/>
          </a:xfrm>
          <a:prstGeom prst="rect">
            <a:avLst/>
          </a:prstGeom>
          <a:noFill/>
        </p:spPr>
        <p:txBody>
          <a:bodyPr wrap="square" rtlCol="0">
            <a:spAutoFit/>
          </a:bodyPr>
          <a:lstStyle/>
          <a:p>
            <a:r>
              <a:rPr lang="tr-TR" dirty="0" smtClean="0"/>
              <a:t>(a)</a:t>
            </a:r>
            <a:endParaRPr lang="en-US" dirty="0"/>
          </a:p>
        </p:txBody>
      </p:sp>
      <p:sp>
        <p:nvSpPr>
          <p:cNvPr id="7" name="TextBox 6"/>
          <p:cNvSpPr txBox="1"/>
          <p:nvPr/>
        </p:nvSpPr>
        <p:spPr>
          <a:xfrm>
            <a:off x="10508157" y="4690745"/>
            <a:ext cx="669701" cy="369332"/>
          </a:xfrm>
          <a:prstGeom prst="rect">
            <a:avLst/>
          </a:prstGeom>
          <a:noFill/>
        </p:spPr>
        <p:txBody>
          <a:bodyPr wrap="square" rtlCol="0">
            <a:spAutoFit/>
          </a:bodyPr>
          <a:lstStyle/>
          <a:p>
            <a:r>
              <a:rPr lang="tr-TR" dirty="0" smtClean="0"/>
              <a:t>(b)</a:t>
            </a:r>
            <a:endParaRPr lang="en-US" dirty="0"/>
          </a:p>
        </p:txBody>
      </p:sp>
      <p:sp>
        <p:nvSpPr>
          <p:cNvPr id="8" name="TextBox 7"/>
          <p:cNvSpPr txBox="1"/>
          <p:nvPr/>
        </p:nvSpPr>
        <p:spPr>
          <a:xfrm>
            <a:off x="8988225" y="5962848"/>
            <a:ext cx="669701" cy="369332"/>
          </a:xfrm>
          <a:prstGeom prst="rect">
            <a:avLst/>
          </a:prstGeom>
          <a:noFill/>
        </p:spPr>
        <p:txBody>
          <a:bodyPr wrap="square" rtlCol="0">
            <a:spAutoFit/>
          </a:bodyPr>
          <a:lstStyle/>
          <a:p>
            <a:r>
              <a:rPr lang="tr-TR" dirty="0" smtClean="0"/>
              <a:t>(c)</a:t>
            </a:r>
            <a:endParaRPr lang="en-US" dirty="0"/>
          </a:p>
        </p:txBody>
      </p:sp>
    </p:spTree>
    <p:extLst>
      <p:ext uri="{BB962C8B-B14F-4D97-AF65-F5344CB8AC3E}">
        <p14:creationId xmlns:p14="http://schemas.microsoft.com/office/powerpoint/2010/main" val="3546572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31561" y="967402"/>
            <a:ext cx="4401020" cy="1904166"/>
          </a:xfrm>
          <a:prstGeom prst="rect">
            <a:avLst/>
          </a:prstGeom>
        </p:spPr>
      </p:pic>
      <p:sp>
        <p:nvSpPr>
          <p:cNvPr id="4" name="TextBox 3"/>
          <p:cNvSpPr txBox="1"/>
          <p:nvPr/>
        </p:nvSpPr>
        <p:spPr>
          <a:xfrm>
            <a:off x="321971" y="270456"/>
            <a:ext cx="8010659" cy="461665"/>
          </a:xfrm>
          <a:prstGeom prst="rect">
            <a:avLst/>
          </a:prstGeom>
          <a:noFill/>
        </p:spPr>
        <p:txBody>
          <a:bodyPr wrap="square" rtlCol="0">
            <a:spAutoFit/>
          </a:bodyPr>
          <a:lstStyle/>
          <a:p>
            <a:r>
              <a:rPr lang="tr-TR" sz="2400" b="1" dirty="0" smtClean="0"/>
              <a:t>3. Calculate the unknowns for each of the circuit below.</a:t>
            </a:r>
            <a:endParaRPr lang="en-US" sz="2400" b="1" dirty="0"/>
          </a:p>
        </p:txBody>
      </p:sp>
      <p:sp>
        <p:nvSpPr>
          <p:cNvPr id="5" name="TextBox 4"/>
          <p:cNvSpPr txBox="1"/>
          <p:nvPr/>
        </p:nvSpPr>
        <p:spPr>
          <a:xfrm>
            <a:off x="3562551" y="3106849"/>
            <a:ext cx="450761" cy="369332"/>
          </a:xfrm>
          <a:prstGeom prst="rect">
            <a:avLst/>
          </a:prstGeom>
          <a:noFill/>
        </p:spPr>
        <p:txBody>
          <a:bodyPr wrap="square" rtlCol="0">
            <a:spAutoFit/>
          </a:bodyPr>
          <a:lstStyle/>
          <a:p>
            <a:r>
              <a:rPr lang="tr-TR" dirty="0" smtClean="0"/>
              <a:t>(a)</a:t>
            </a:r>
            <a:endParaRPr lang="en-US" dirty="0"/>
          </a:p>
        </p:txBody>
      </p:sp>
      <p:sp>
        <p:nvSpPr>
          <p:cNvPr id="6" name="TextBox 5"/>
          <p:cNvSpPr txBox="1"/>
          <p:nvPr/>
        </p:nvSpPr>
        <p:spPr>
          <a:xfrm>
            <a:off x="8971339" y="3291515"/>
            <a:ext cx="450761" cy="369332"/>
          </a:xfrm>
          <a:prstGeom prst="rect">
            <a:avLst/>
          </a:prstGeom>
          <a:noFill/>
        </p:spPr>
        <p:txBody>
          <a:bodyPr wrap="square" rtlCol="0">
            <a:spAutoFit/>
          </a:bodyPr>
          <a:lstStyle/>
          <a:p>
            <a:r>
              <a:rPr lang="tr-TR" dirty="0" smtClean="0"/>
              <a:t>(b)</a:t>
            </a:r>
            <a:endParaRPr lang="en-US" dirty="0"/>
          </a:p>
        </p:txBody>
      </p:sp>
      <p:pic>
        <p:nvPicPr>
          <p:cNvPr id="8" name="Picture 7"/>
          <p:cNvPicPr>
            <a:picLocks noChangeAspect="1"/>
          </p:cNvPicPr>
          <p:nvPr/>
        </p:nvPicPr>
        <p:blipFill>
          <a:blip r:embed="rId3"/>
          <a:stretch>
            <a:fillRect/>
          </a:stretch>
        </p:blipFill>
        <p:spPr>
          <a:xfrm>
            <a:off x="6532131" y="637635"/>
            <a:ext cx="5329178" cy="2295860"/>
          </a:xfrm>
          <a:prstGeom prst="rect">
            <a:avLst/>
          </a:prstGeom>
        </p:spPr>
      </p:pic>
      <p:sp>
        <p:nvSpPr>
          <p:cNvPr id="9" name="TextBox 8"/>
          <p:cNvSpPr txBox="1"/>
          <p:nvPr/>
        </p:nvSpPr>
        <p:spPr>
          <a:xfrm>
            <a:off x="1628573" y="5856891"/>
            <a:ext cx="450761" cy="369332"/>
          </a:xfrm>
          <a:prstGeom prst="rect">
            <a:avLst/>
          </a:prstGeom>
          <a:noFill/>
        </p:spPr>
        <p:txBody>
          <a:bodyPr wrap="square" rtlCol="0">
            <a:spAutoFit/>
          </a:bodyPr>
          <a:lstStyle/>
          <a:p>
            <a:r>
              <a:rPr lang="tr-TR" dirty="0" smtClean="0"/>
              <a:t>(c)</a:t>
            </a:r>
            <a:endParaRPr lang="en-US" dirty="0"/>
          </a:p>
        </p:txBody>
      </p:sp>
      <p:pic>
        <p:nvPicPr>
          <p:cNvPr id="16" name="Picture 15"/>
          <p:cNvPicPr>
            <a:picLocks noChangeAspect="1"/>
          </p:cNvPicPr>
          <p:nvPr/>
        </p:nvPicPr>
        <p:blipFill>
          <a:blip r:embed="rId4"/>
          <a:stretch>
            <a:fillRect/>
          </a:stretch>
        </p:blipFill>
        <p:spPr>
          <a:xfrm>
            <a:off x="2079334" y="3711462"/>
            <a:ext cx="5581470" cy="2400032"/>
          </a:xfrm>
          <a:prstGeom prst="rect">
            <a:avLst/>
          </a:prstGeom>
        </p:spPr>
      </p:pic>
    </p:spTree>
    <p:extLst>
      <p:ext uri="{BB962C8B-B14F-4D97-AF65-F5344CB8AC3E}">
        <p14:creationId xmlns:p14="http://schemas.microsoft.com/office/powerpoint/2010/main" val="588901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073" y="105058"/>
            <a:ext cx="10320270" cy="830997"/>
          </a:xfrm>
          <a:prstGeom prst="rect">
            <a:avLst/>
          </a:prstGeom>
        </p:spPr>
        <p:txBody>
          <a:bodyPr wrap="square">
            <a:spAutoFit/>
          </a:bodyPr>
          <a:lstStyle/>
          <a:p>
            <a:pPr algn="just"/>
            <a:r>
              <a:rPr lang="tr-TR" sz="2400" b="1" dirty="0" smtClean="0"/>
              <a:t>4. </a:t>
            </a:r>
          </a:p>
          <a:p>
            <a:pPr algn="just"/>
            <a:r>
              <a:rPr lang="en-US" sz="2400" b="1" dirty="0" smtClean="0"/>
              <a:t>Calculate </a:t>
            </a:r>
            <a:r>
              <a:rPr lang="tr-TR" sz="2400" b="1" dirty="0" smtClean="0"/>
              <a:t>R </a:t>
            </a:r>
            <a:r>
              <a:rPr lang="tr-TR" sz="2400" b="1" baseline="-25000" dirty="0" smtClean="0"/>
              <a:t>ab</a:t>
            </a:r>
            <a:r>
              <a:rPr lang="tr-TR" sz="2400" b="1" dirty="0" smtClean="0"/>
              <a:t> </a:t>
            </a:r>
            <a:r>
              <a:rPr lang="en-US" sz="2400" b="1" dirty="0" smtClean="0"/>
              <a:t>the </a:t>
            </a:r>
            <a:r>
              <a:rPr lang="en-US" sz="2400" b="1" dirty="0"/>
              <a:t>equivalent resistance at terminals a-b for each of the circuits</a:t>
            </a:r>
          </a:p>
        </p:txBody>
      </p:sp>
      <p:pic>
        <p:nvPicPr>
          <p:cNvPr id="3" name="Picture 2"/>
          <p:cNvPicPr>
            <a:picLocks noChangeAspect="1"/>
          </p:cNvPicPr>
          <p:nvPr/>
        </p:nvPicPr>
        <p:blipFill>
          <a:blip r:embed="rId2"/>
          <a:stretch>
            <a:fillRect/>
          </a:stretch>
        </p:blipFill>
        <p:spPr>
          <a:xfrm>
            <a:off x="382073" y="1184857"/>
            <a:ext cx="4826806" cy="2470865"/>
          </a:xfrm>
          <a:prstGeom prst="rect">
            <a:avLst/>
          </a:prstGeom>
        </p:spPr>
      </p:pic>
      <p:pic>
        <p:nvPicPr>
          <p:cNvPr id="4" name="Picture 3"/>
          <p:cNvPicPr>
            <a:picLocks noChangeAspect="1"/>
          </p:cNvPicPr>
          <p:nvPr/>
        </p:nvPicPr>
        <p:blipFill>
          <a:blip r:embed="rId3"/>
          <a:stretch>
            <a:fillRect/>
          </a:stretch>
        </p:blipFill>
        <p:spPr>
          <a:xfrm>
            <a:off x="5359421" y="936055"/>
            <a:ext cx="5571337" cy="2192494"/>
          </a:xfrm>
          <a:prstGeom prst="rect">
            <a:avLst/>
          </a:prstGeom>
        </p:spPr>
      </p:pic>
      <p:pic>
        <p:nvPicPr>
          <p:cNvPr id="5" name="Picture 4"/>
          <p:cNvPicPr>
            <a:picLocks noChangeAspect="1"/>
          </p:cNvPicPr>
          <p:nvPr/>
        </p:nvPicPr>
        <p:blipFill>
          <a:blip r:embed="rId4"/>
          <a:stretch>
            <a:fillRect/>
          </a:stretch>
        </p:blipFill>
        <p:spPr>
          <a:xfrm>
            <a:off x="521207" y="3655722"/>
            <a:ext cx="4072894" cy="2818741"/>
          </a:xfrm>
          <a:prstGeom prst="rect">
            <a:avLst/>
          </a:prstGeom>
        </p:spPr>
      </p:pic>
      <p:pic>
        <p:nvPicPr>
          <p:cNvPr id="6" name="Picture 5"/>
          <p:cNvPicPr>
            <a:picLocks noChangeAspect="1"/>
          </p:cNvPicPr>
          <p:nvPr/>
        </p:nvPicPr>
        <p:blipFill>
          <a:blip r:embed="rId5"/>
          <a:stretch>
            <a:fillRect/>
          </a:stretch>
        </p:blipFill>
        <p:spPr>
          <a:xfrm>
            <a:off x="5542208" y="3479422"/>
            <a:ext cx="4520847" cy="3171340"/>
          </a:xfrm>
          <a:prstGeom prst="rect">
            <a:avLst/>
          </a:prstGeom>
        </p:spPr>
      </p:pic>
      <p:pic>
        <p:nvPicPr>
          <p:cNvPr id="7" name="Picture 6"/>
          <p:cNvPicPr>
            <a:picLocks noChangeAspect="1"/>
          </p:cNvPicPr>
          <p:nvPr/>
        </p:nvPicPr>
        <p:blipFill>
          <a:blip r:embed="rId6"/>
          <a:stretch>
            <a:fillRect/>
          </a:stretch>
        </p:blipFill>
        <p:spPr>
          <a:xfrm>
            <a:off x="382073" y="5065092"/>
            <a:ext cx="1209675" cy="457200"/>
          </a:xfrm>
          <a:prstGeom prst="rect">
            <a:avLst/>
          </a:prstGeom>
        </p:spPr>
      </p:pic>
    </p:spTree>
    <p:extLst>
      <p:ext uri="{BB962C8B-B14F-4D97-AF65-F5344CB8AC3E}">
        <p14:creationId xmlns:p14="http://schemas.microsoft.com/office/powerpoint/2010/main" val="22826904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87132" y="515154"/>
            <a:ext cx="6591617" cy="3258356"/>
          </a:xfrm>
          <a:prstGeom prst="rect">
            <a:avLst/>
          </a:prstGeom>
        </p:spPr>
      </p:pic>
      <p:sp>
        <p:nvSpPr>
          <p:cNvPr id="7" name="TextBox 6"/>
          <p:cNvSpPr txBox="1"/>
          <p:nvPr/>
        </p:nvSpPr>
        <p:spPr>
          <a:xfrm>
            <a:off x="321971" y="270456"/>
            <a:ext cx="8010659" cy="461665"/>
          </a:xfrm>
          <a:prstGeom prst="rect">
            <a:avLst/>
          </a:prstGeom>
          <a:noFill/>
        </p:spPr>
        <p:txBody>
          <a:bodyPr wrap="square" rtlCol="0">
            <a:spAutoFit/>
          </a:bodyPr>
          <a:lstStyle/>
          <a:p>
            <a:r>
              <a:rPr lang="tr-TR" sz="2400" b="1" dirty="0" smtClean="0"/>
              <a:t>5. </a:t>
            </a:r>
            <a:r>
              <a:rPr lang="tr-TR" sz="2400" b="1" dirty="0" smtClean="0"/>
              <a:t>Calculate the unknowns for each of the circuit below.</a:t>
            </a:r>
            <a:endParaRPr lang="en-US" sz="2400" b="1" dirty="0"/>
          </a:p>
        </p:txBody>
      </p:sp>
      <p:pic>
        <p:nvPicPr>
          <p:cNvPr id="8" name="Picture 7"/>
          <p:cNvPicPr>
            <a:picLocks noChangeAspect="1"/>
          </p:cNvPicPr>
          <p:nvPr/>
        </p:nvPicPr>
        <p:blipFill>
          <a:blip r:embed="rId3"/>
          <a:stretch>
            <a:fillRect/>
          </a:stretch>
        </p:blipFill>
        <p:spPr>
          <a:xfrm>
            <a:off x="1687132" y="3679802"/>
            <a:ext cx="6677025" cy="2924175"/>
          </a:xfrm>
          <a:prstGeom prst="rect">
            <a:avLst/>
          </a:prstGeom>
        </p:spPr>
      </p:pic>
    </p:spTree>
    <p:extLst>
      <p:ext uri="{BB962C8B-B14F-4D97-AF65-F5344CB8AC3E}">
        <p14:creationId xmlns:p14="http://schemas.microsoft.com/office/powerpoint/2010/main" val="16056868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6494" y="3911022"/>
            <a:ext cx="3560204" cy="2520024"/>
          </a:xfrm>
          <a:prstGeom prst="rect">
            <a:avLst/>
          </a:prstGeom>
        </p:spPr>
      </p:pic>
      <p:sp>
        <p:nvSpPr>
          <p:cNvPr id="4" name="TextBox 3"/>
          <p:cNvSpPr txBox="1"/>
          <p:nvPr/>
        </p:nvSpPr>
        <p:spPr>
          <a:xfrm>
            <a:off x="608726" y="5723115"/>
            <a:ext cx="512138" cy="369332"/>
          </a:xfrm>
          <a:prstGeom prst="rect">
            <a:avLst/>
          </a:prstGeom>
          <a:noFill/>
        </p:spPr>
        <p:txBody>
          <a:bodyPr wrap="square" rtlCol="0">
            <a:spAutoFit/>
          </a:bodyPr>
          <a:lstStyle/>
          <a:p>
            <a:r>
              <a:rPr lang="tr-TR" dirty="0" smtClean="0"/>
              <a:t>(g)</a:t>
            </a:r>
            <a:endParaRPr lang="en-US" dirty="0"/>
          </a:p>
        </p:txBody>
      </p:sp>
      <p:pic>
        <p:nvPicPr>
          <p:cNvPr id="6" name="Picture 5"/>
          <p:cNvPicPr>
            <a:picLocks noChangeAspect="1"/>
          </p:cNvPicPr>
          <p:nvPr/>
        </p:nvPicPr>
        <p:blipFill>
          <a:blip r:embed="rId3"/>
          <a:stretch>
            <a:fillRect/>
          </a:stretch>
        </p:blipFill>
        <p:spPr>
          <a:xfrm>
            <a:off x="7487588" y="3747446"/>
            <a:ext cx="3821093" cy="2683600"/>
          </a:xfrm>
          <a:prstGeom prst="rect">
            <a:avLst/>
          </a:prstGeom>
        </p:spPr>
      </p:pic>
      <p:sp>
        <p:nvSpPr>
          <p:cNvPr id="8" name="TextBox 7"/>
          <p:cNvSpPr txBox="1"/>
          <p:nvPr/>
        </p:nvSpPr>
        <p:spPr>
          <a:xfrm>
            <a:off x="6880873" y="5723115"/>
            <a:ext cx="471085" cy="369332"/>
          </a:xfrm>
          <a:prstGeom prst="rect">
            <a:avLst/>
          </a:prstGeom>
          <a:noFill/>
        </p:spPr>
        <p:txBody>
          <a:bodyPr wrap="square" rtlCol="0">
            <a:spAutoFit/>
          </a:bodyPr>
          <a:lstStyle/>
          <a:p>
            <a:r>
              <a:rPr lang="tr-TR" dirty="0" smtClean="0"/>
              <a:t>(h)</a:t>
            </a:r>
            <a:endParaRPr lang="en-US" dirty="0"/>
          </a:p>
        </p:txBody>
      </p:sp>
      <p:pic>
        <p:nvPicPr>
          <p:cNvPr id="9" name="Picture 8"/>
          <p:cNvPicPr>
            <a:picLocks noChangeAspect="1"/>
          </p:cNvPicPr>
          <p:nvPr/>
        </p:nvPicPr>
        <p:blipFill>
          <a:blip r:embed="rId4"/>
          <a:stretch>
            <a:fillRect/>
          </a:stretch>
        </p:blipFill>
        <p:spPr>
          <a:xfrm>
            <a:off x="643944" y="265090"/>
            <a:ext cx="6991350" cy="3276600"/>
          </a:xfrm>
          <a:prstGeom prst="rect">
            <a:avLst/>
          </a:prstGeom>
        </p:spPr>
      </p:pic>
    </p:spTree>
    <p:extLst>
      <p:ext uri="{BB962C8B-B14F-4D97-AF65-F5344CB8AC3E}">
        <p14:creationId xmlns:p14="http://schemas.microsoft.com/office/powerpoint/2010/main" val="13062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3436" y="349550"/>
            <a:ext cx="11569522" cy="1477328"/>
          </a:xfrm>
          <a:prstGeom prst="rect">
            <a:avLst/>
          </a:prstGeom>
        </p:spPr>
        <p:txBody>
          <a:bodyPr wrap="square">
            <a:spAutoFit/>
          </a:bodyPr>
          <a:lstStyle/>
          <a:p>
            <a:pPr algn="just">
              <a:lnSpc>
                <a:spcPct val="150000"/>
              </a:lnSpc>
            </a:pPr>
            <a:r>
              <a:rPr lang="en-US" sz="2000" b="1" dirty="0" smtClean="0"/>
              <a:t>When voltage and current in a circuit are constant (</a:t>
            </a:r>
            <a:r>
              <a:rPr lang="en-US" sz="2000" b="1" dirty="0" smtClean="0">
                <a:solidFill>
                  <a:srgbClr val="FF0000"/>
                </a:solidFill>
              </a:rPr>
              <a:t>i.e., independent of time</a:t>
            </a:r>
            <a:r>
              <a:rPr lang="en-US" sz="2000" b="1" dirty="0" smtClean="0"/>
              <a:t>), their values and the circuit are referred to as </a:t>
            </a:r>
            <a:r>
              <a:rPr lang="en-US" sz="2000" b="1" dirty="0" smtClean="0">
                <a:solidFill>
                  <a:srgbClr val="FF0000"/>
                </a:solidFill>
              </a:rPr>
              <a:t>direct current</a:t>
            </a:r>
            <a:r>
              <a:rPr lang="en-US" sz="2000" b="1" dirty="0" smtClean="0"/>
              <a:t>, or </a:t>
            </a:r>
            <a:r>
              <a:rPr lang="en-US" sz="2000" b="1" dirty="0" smtClean="0">
                <a:solidFill>
                  <a:srgbClr val="FF0000"/>
                </a:solidFill>
              </a:rPr>
              <a:t>DC</a:t>
            </a:r>
            <a:r>
              <a:rPr lang="en-US" sz="2000" b="1" dirty="0" smtClean="0"/>
              <a:t>. When the voltage and current vary with time, usually </a:t>
            </a:r>
            <a:r>
              <a:rPr lang="en-US" sz="2000" b="1" dirty="0" err="1" smtClean="0"/>
              <a:t>sinusoidally</a:t>
            </a:r>
            <a:r>
              <a:rPr lang="en-US" sz="2000" b="1" dirty="0" smtClean="0"/>
              <a:t>, we refer to their values and the circuit </a:t>
            </a:r>
            <a:r>
              <a:rPr lang="en-US" sz="2000" b="1" dirty="0" smtClean="0">
                <a:solidFill>
                  <a:srgbClr val="FF0000"/>
                </a:solidFill>
              </a:rPr>
              <a:t>as alternating current, or AC. </a:t>
            </a:r>
            <a:endParaRPr lang="en-US" sz="2000" b="1" dirty="0">
              <a:solidFill>
                <a:srgbClr val="FF0000"/>
              </a:solidFill>
            </a:endParaRPr>
          </a:p>
        </p:txBody>
      </p:sp>
      <p:pic>
        <p:nvPicPr>
          <p:cNvPr id="7" name="Picture 6"/>
          <p:cNvPicPr>
            <a:picLocks noChangeAspect="1"/>
          </p:cNvPicPr>
          <p:nvPr/>
        </p:nvPicPr>
        <p:blipFill>
          <a:blip r:embed="rId2"/>
          <a:stretch>
            <a:fillRect/>
          </a:stretch>
        </p:blipFill>
        <p:spPr>
          <a:xfrm>
            <a:off x="228264" y="2095569"/>
            <a:ext cx="5567230" cy="4392584"/>
          </a:xfrm>
          <a:prstGeom prst="rect">
            <a:avLst/>
          </a:prstGeom>
        </p:spPr>
      </p:pic>
      <p:sp>
        <p:nvSpPr>
          <p:cNvPr id="8" name="Rectangle 7"/>
          <p:cNvSpPr/>
          <p:nvPr/>
        </p:nvSpPr>
        <p:spPr>
          <a:xfrm>
            <a:off x="5795494" y="1779172"/>
            <a:ext cx="5962919" cy="4708981"/>
          </a:xfrm>
          <a:prstGeom prst="rect">
            <a:avLst/>
          </a:prstGeom>
        </p:spPr>
        <p:txBody>
          <a:bodyPr wrap="square">
            <a:spAutoFit/>
          </a:bodyPr>
          <a:lstStyle/>
          <a:p>
            <a:pPr algn="just">
              <a:lnSpc>
                <a:spcPct val="150000"/>
              </a:lnSpc>
            </a:pPr>
            <a:r>
              <a:rPr lang="en-US" sz="2000" b="1" dirty="0"/>
              <a:t>From the figure above, we can see that an AC signal has a voltage that </a:t>
            </a:r>
            <a:r>
              <a:rPr lang="en-US" sz="2000" b="1" dirty="0">
                <a:solidFill>
                  <a:srgbClr val="FF0000"/>
                </a:solidFill>
              </a:rPr>
              <a:t>periodically changes from positive to negative</a:t>
            </a:r>
            <a:r>
              <a:rPr lang="en-US" sz="2000" b="1" dirty="0"/>
              <a:t>, from +4 V to -4 V. The figure above also shows a constant DC voltage of +3 V, on the right. This is usually a sine wave (as in the trigonometric function) but can be any function. Direct current is current that </a:t>
            </a:r>
            <a:r>
              <a:rPr lang="en-US" sz="2000" b="1" dirty="0">
                <a:solidFill>
                  <a:srgbClr val="FF0000"/>
                </a:solidFill>
              </a:rPr>
              <a:t>flows in only one direction</a:t>
            </a:r>
            <a:r>
              <a:rPr lang="en-US" sz="2000" b="1" dirty="0"/>
              <a:t>, and is usually constant. The study of alternating and direct current circuits is called analog circuit theory, and we will be going into this in detail </a:t>
            </a:r>
            <a:r>
              <a:rPr lang="en-US" sz="2000" b="1" dirty="0" smtClean="0"/>
              <a:t>later</a:t>
            </a:r>
            <a:r>
              <a:rPr lang="tr-TR" sz="2000" b="1" dirty="0" smtClean="0"/>
              <a:t>.</a:t>
            </a:r>
            <a:endParaRPr lang="en-US" sz="2000" b="1" dirty="0"/>
          </a:p>
        </p:txBody>
      </p:sp>
    </p:spTree>
    <p:extLst>
      <p:ext uri="{BB962C8B-B14F-4D97-AF65-F5344CB8AC3E}">
        <p14:creationId xmlns:p14="http://schemas.microsoft.com/office/powerpoint/2010/main" val="458051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500933" y="928506"/>
            <a:ext cx="4560463" cy="2381366"/>
          </a:xfrm>
          <a:prstGeom prst="rect">
            <a:avLst/>
          </a:prstGeom>
          <a:noFill/>
          <a:ln>
            <a:noFill/>
          </a:ln>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6333990" y="1041379"/>
            <a:ext cx="4303959" cy="2155620"/>
          </a:xfrm>
          <a:prstGeom prst="rect">
            <a:avLst/>
          </a:prstGeom>
          <a:noFill/>
          <a:ln>
            <a:noFill/>
          </a:ln>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727991" y="3812148"/>
            <a:ext cx="4423558" cy="2426258"/>
          </a:xfrm>
          <a:prstGeom prst="rect">
            <a:avLst/>
          </a:prstGeom>
          <a:noFill/>
          <a:ln>
            <a:noFill/>
          </a:ln>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6555546" y="3812148"/>
            <a:ext cx="4262707" cy="2312027"/>
          </a:xfrm>
          <a:prstGeom prst="rect">
            <a:avLst/>
          </a:prstGeom>
          <a:noFill/>
          <a:ln>
            <a:noFill/>
          </a:ln>
        </p:spPr>
      </p:pic>
      <p:sp>
        <p:nvSpPr>
          <p:cNvPr id="7" name="TextBox 6"/>
          <p:cNvSpPr txBox="1"/>
          <p:nvPr/>
        </p:nvSpPr>
        <p:spPr>
          <a:xfrm>
            <a:off x="500933" y="296214"/>
            <a:ext cx="4354402" cy="369332"/>
          </a:xfrm>
          <a:prstGeom prst="rect">
            <a:avLst/>
          </a:prstGeom>
          <a:noFill/>
        </p:spPr>
        <p:txBody>
          <a:bodyPr wrap="square" rtlCol="0">
            <a:spAutoFit/>
          </a:bodyPr>
          <a:lstStyle/>
          <a:p>
            <a:r>
              <a:rPr lang="tr-TR" b="1" dirty="0" smtClean="0"/>
              <a:t>6. Find </a:t>
            </a:r>
            <a:r>
              <a:rPr lang="tr-TR" b="1" dirty="0" smtClean="0"/>
              <a:t>the current through each circuit</a:t>
            </a:r>
            <a:endParaRPr lang="en-US" b="1" dirty="0"/>
          </a:p>
        </p:txBody>
      </p:sp>
      <p:sp>
        <p:nvSpPr>
          <p:cNvPr id="8" name="TextBox 7"/>
          <p:cNvSpPr txBox="1"/>
          <p:nvPr/>
        </p:nvSpPr>
        <p:spPr>
          <a:xfrm>
            <a:off x="9234152" y="5965268"/>
            <a:ext cx="306494" cy="369332"/>
          </a:xfrm>
          <a:prstGeom prst="rect">
            <a:avLst/>
          </a:prstGeom>
          <a:noFill/>
        </p:spPr>
        <p:txBody>
          <a:bodyPr wrap="none" rtlCol="0">
            <a:spAutoFit/>
          </a:bodyPr>
          <a:lstStyle/>
          <a:p>
            <a:r>
              <a:rPr lang="tr-TR" dirty="0" smtClean="0"/>
              <a:t>d</a:t>
            </a:r>
            <a:endParaRPr lang="en-US" dirty="0"/>
          </a:p>
        </p:txBody>
      </p:sp>
      <p:sp>
        <p:nvSpPr>
          <p:cNvPr id="17" name="TextBox 16"/>
          <p:cNvSpPr txBox="1"/>
          <p:nvPr/>
        </p:nvSpPr>
        <p:spPr>
          <a:xfrm>
            <a:off x="8686899" y="3135241"/>
            <a:ext cx="306494" cy="369332"/>
          </a:xfrm>
          <a:prstGeom prst="rect">
            <a:avLst/>
          </a:prstGeom>
          <a:noFill/>
        </p:spPr>
        <p:txBody>
          <a:bodyPr wrap="none" rtlCol="0">
            <a:spAutoFit/>
          </a:bodyPr>
          <a:lstStyle/>
          <a:p>
            <a:r>
              <a:rPr lang="tr-TR" dirty="0" smtClean="0"/>
              <a:t>b</a:t>
            </a:r>
            <a:endParaRPr lang="en-US" dirty="0"/>
          </a:p>
        </p:txBody>
      </p:sp>
      <p:sp>
        <p:nvSpPr>
          <p:cNvPr id="18" name="TextBox 17"/>
          <p:cNvSpPr txBox="1"/>
          <p:nvPr/>
        </p:nvSpPr>
        <p:spPr>
          <a:xfrm>
            <a:off x="3097839" y="5939509"/>
            <a:ext cx="282450" cy="369332"/>
          </a:xfrm>
          <a:prstGeom prst="rect">
            <a:avLst/>
          </a:prstGeom>
          <a:noFill/>
        </p:spPr>
        <p:txBody>
          <a:bodyPr wrap="none" rtlCol="0">
            <a:spAutoFit/>
          </a:bodyPr>
          <a:lstStyle/>
          <a:p>
            <a:r>
              <a:rPr lang="tr-TR" dirty="0"/>
              <a:t>c</a:t>
            </a:r>
            <a:endParaRPr lang="en-US" dirty="0"/>
          </a:p>
        </p:txBody>
      </p:sp>
      <p:sp>
        <p:nvSpPr>
          <p:cNvPr id="19" name="TextBox 18"/>
          <p:cNvSpPr txBox="1"/>
          <p:nvPr/>
        </p:nvSpPr>
        <p:spPr>
          <a:xfrm>
            <a:off x="3397876" y="3349399"/>
            <a:ext cx="295274" cy="369332"/>
          </a:xfrm>
          <a:prstGeom prst="rect">
            <a:avLst/>
          </a:prstGeom>
          <a:noFill/>
        </p:spPr>
        <p:txBody>
          <a:bodyPr wrap="none" rtlCol="0">
            <a:spAutoFit/>
          </a:bodyPr>
          <a:lstStyle/>
          <a:p>
            <a:r>
              <a:rPr lang="tr-TR" dirty="0" smtClean="0"/>
              <a:t>a</a:t>
            </a:r>
            <a:endParaRPr lang="en-US" dirty="0"/>
          </a:p>
        </p:txBody>
      </p:sp>
    </p:spTree>
    <p:extLst>
      <p:ext uri="{BB962C8B-B14F-4D97-AF65-F5344CB8AC3E}">
        <p14:creationId xmlns:p14="http://schemas.microsoft.com/office/powerpoint/2010/main" val="197543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256229"/>
            <a:ext cx="11311943" cy="1015663"/>
          </a:xfrm>
          <a:prstGeom prst="rect">
            <a:avLst/>
          </a:prstGeom>
        </p:spPr>
        <p:txBody>
          <a:bodyPr wrap="square">
            <a:spAutoFit/>
          </a:bodyPr>
          <a:lstStyle/>
          <a:p>
            <a:pPr algn="just"/>
            <a:r>
              <a:rPr lang="en-US" sz="2000" dirty="0" smtClean="0"/>
              <a:t>An </a:t>
            </a:r>
            <a:r>
              <a:rPr lang="en-US" sz="2000" dirty="0" smtClean="0">
                <a:solidFill>
                  <a:srgbClr val="FF0000"/>
                </a:solidFill>
              </a:rPr>
              <a:t>electrical circuit is a closed loop </a:t>
            </a:r>
            <a:r>
              <a:rPr lang="en-US" sz="2000" dirty="0" smtClean="0"/>
              <a:t>consisting of several conductors connecting electrical components. Conductors may be interrupted by components called switches. Some simple examples of valid circuits are shown in </a:t>
            </a:r>
            <a:r>
              <a:rPr lang="en-US" sz="2000" b="1" dirty="0" smtClean="0"/>
              <a:t>Figure 1</a:t>
            </a:r>
            <a:r>
              <a:rPr lang="tr-TR" sz="2000" b="1" dirty="0" smtClean="0"/>
              <a:t>.3</a:t>
            </a:r>
            <a:endParaRPr lang="en-US" sz="2000" b="1" dirty="0"/>
          </a:p>
        </p:txBody>
      </p:sp>
      <p:pic>
        <p:nvPicPr>
          <p:cNvPr id="3" name="Picture 2"/>
          <p:cNvPicPr>
            <a:picLocks noChangeAspect="1"/>
          </p:cNvPicPr>
          <p:nvPr/>
        </p:nvPicPr>
        <p:blipFill>
          <a:blip r:embed="rId2"/>
          <a:stretch>
            <a:fillRect/>
          </a:stretch>
        </p:blipFill>
        <p:spPr>
          <a:xfrm>
            <a:off x="2396140" y="1512931"/>
            <a:ext cx="7258050" cy="4295775"/>
          </a:xfrm>
          <a:prstGeom prst="rect">
            <a:avLst/>
          </a:prstGeom>
        </p:spPr>
      </p:pic>
    </p:spTree>
    <p:extLst>
      <p:ext uri="{BB962C8B-B14F-4D97-AF65-F5344CB8AC3E}">
        <p14:creationId xmlns:p14="http://schemas.microsoft.com/office/powerpoint/2010/main" val="4166701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30344" y="1702304"/>
            <a:ext cx="5786352" cy="3814896"/>
          </a:xfrm>
          <a:prstGeom prst="rect">
            <a:avLst/>
          </a:prstGeom>
        </p:spPr>
      </p:pic>
      <p:sp>
        <p:nvSpPr>
          <p:cNvPr id="3" name="Rectangle 2"/>
          <p:cNvSpPr/>
          <p:nvPr/>
        </p:nvSpPr>
        <p:spPr>
          <a:xfrm>
            <a:off x="176011" y="904606"/>
            <a:ext cx="6868732" cy="1015663"/>
          </a:xfrm>
          <a:prstGeom prst="rect">
            <a:avLst/>
          </a:prstGeom>
        </p:spPr>
        <p:txBody>
          <a:bodyPr wrap="square">
            <a:spAutoFit/>
          </a:bodyPr>
          <a:lstStyle/>
          <a:p>
            <a:pPr algn="just"/>
            <a:r>
              <a:rPr lang="en-US" sz="2000" b="1" dirty="0" smtClean="0"/>
              <a:t>Standard convention assumes that positive charge flows in a direction opposite from the electrons. </a:t>
            </a:r>
            <a:r>
              <a:rPr lang="en-US" sz="2000" b="1" dirty="0" smtClean="0">
                <a:solidFill>
                  <a:srgbClr val="FF0000"/>
                </a:solidFill>
              </a:rPr>
              <a:t>Current describes the flow of this positive charge (not electrons). </a:t>
            </a:r>
            <a:endParaRPr lang="en-US" sz="2000" b="1" dirty="0">
              <a:solidFill>
                <a:srgbClr val="FF0000"/>
              </a:solidFill>
            </a:endParaRPr>
          </a:p>
        </p:txBody>
      </p:sp>
      <p:sp>
        <p:nvSpPr>
          <p:cNvPr id="4" name="Rectangle 3"/>
          <p:cNvSpPr/>
          <p:nvPr/>
        </p:nvSpPr>
        <p:spPr>
          <a:xfrm>
            <a:off x="176011" y="3255809"/>
            <a:ext cx="6096000" cy="707886"/>
          </a:xfrm>
          <a:prstGeom prst="rect">
            <a:avLst/>
          </a:prstGeom>
        </p:spPr>
        <p:txBody>
          <a:bodyPr>
            <a:spAutoFit/>
          </a:bodyPr>
          <a:lstStyle/>
          <a:p>
            <a:pPr algn="just"/>
            <a:r>
              <a:rPr lang="en-US" sz="2000" b="1" dirty="0" smtClean="0"/>
              <a:t>A </a:t>
            </a:r>
            <a:r>
              <a:rPr lang="en-US" sz="2000" b="1" dirty="0" smtClean="0">
                <a:solidFill>
                  <a:srgbClr val="FF0000"/>
                </a:solidFill>
              </a:rPr>
              <a:t>load</a:t>
            </a:r>
            <a:r>
              <a:rPr lang="en-US" sz="2000" b="1" dirty="0" smtClean="0"/>
              <a:t> consists of a network of circuit elements that may dissipate or store electrical energy</a:t>
            </a:r>
            <a:endParaRPr lang="en-US" sz="2000" b="1" dirty="0"/>
          </a:p>
        </p:txBody>
      </p:sp>
      <p:sp>
        <p:nvSpPr>
          <p:cNvPr id="5" name="Rectangle 4"/>
          <p:cNvSpPr/>
          <p:nvPr/>
        </p:nvSpPr>
        <p:spPr>
          <a:xfrm>
            <a:off x="330557" y="5376339"/>
            <a:ext cx="6096000" cy="707886"/>
          </a:xfrm>
          <a:prstGeom prst="rect">
            <a:avLst/>
          </a:prstGeom>
        </p:spPr>
        <p:txBody>
          <a:bodyPr>
            <a:spAutoFit/>
          </a:bodyPr>
          <a:lstStyle/>
          <a:p>
            <a:pPr algn="just"/>
            <a:r>
              <a:rPr lang="en-US" sz="2000" b="1" dirty="0" smtClean="0"/>
              <a:t>The </a:t>
            </a:r>
            <a:r>
              <a:rPr lang="en-US" sz="2000" b="1" dirty="0" smtClean="0">
                <a:solidFill>
                  <a:srgbClr val="FF0000"/>
                </a:solidFill>
              </a:rPr>
              <a:t>ground</a:t>
            </a:r>
            <a:r>
              <a:rPr lang="en-US" sz="2000" b="1" dirty="0" smtClean="0"/>
              <a:t> indicates a reference point in the circuit where the voltage is assumed to be zero</a:t>
            </a:r>
            <a:endParaRPr lang="en-US" sz="2000" b="1" dirty="0"/>
          </a:p>
        </p:txBody>
      </p:sp>
    </p:spTree>
    <p:extLst>
      <p:ext uri="{BB962C8B-B14F-4D97-AF65-F5344CB8AC3E}">
        <p14:creationId xmlns:p14="http://schemas.microsoft.com/office/powerpoint/2010/main" val="142898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95E181FA316E4CB223777B08F96716" ma:contentTypeVersion="" ma:contentTypeDescription="Create a new document." ma:contentTypeScope="" ma:versionID="694fdbe7b87007c796a30bd9aae62a7f">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77966E-6CFB-4317-B5F9-0A4B03CAF4C2}"/>
</file>

<file path=customXml/itemProps2.xml><?xml version="1.0" encoding="utf-8"?>
<ds:datastoreItem xmlns:ds="http://schemas.openxmlformats.org/officeDocument/2006/customXml" ds:itemID="{F266A964-A754-4E47-B823-3A2313D72181}"/>
</file>

<file path=customXml/itemProps3.xml><?xml version="1.0" encoding="utf-8"?>
<ds:datastoreItem xmlns:ds="http://schemas.openxmlformats.org/officeDocument/2006/customXml" ds:itemID="{B58DD8F0-49A5-49F4-AA50-B1C29247755C}"/>
</file>

<file path=docProps/app.xml><?xml version="1.0" encoding="utf-8"?>
<Properties xmlns="http://schemas.openxmlformats.org/officeDocument/2006/extended-properties" xmlns:vt="http://schemas.openxmlformats.org/officeDocument/2006/docPropsVTypes">
  <TotalTime>1083</TotalTime>
  <Words>4133</Words>
  <Application>Microsoft Office PowerPoint</Application>
  <PresentationFormat>Widescreen</PresentationFormat>
  <Paragraphs>202</Paragraphs>
  <Slides>70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Arial</vt:lpstr>
      <vt:lpstr>Calibri</vt:lpstr>
      <vt:lpstr>Calibri Light</vt:lpstr>
      <vt:lpstr>Cambria Math</vt:lpstr>
      <vt:lpstr>Times New Roman</vt:lpstr>
      <vt:lpstr>Office Theme</vt:lpstr>
      <vt:lpstr>Electric Circuits and Components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Circuits and Components </dc:title>
  <dc:creator>Alper DOGANALP</dc:creator>
  <cp:lastModifiedBy>Alper DOGANALP</cp:lastModifiedBy>
  <cp:revision>104</cp:revision>
  <dcterms:created xsi:type="dcterms:W3CDTF">2022-06-25T12:29:18Z</dcterms:created>
  <dcterms:modified xsi:type="dcterms:W3CDTF">2024-01-04T09:52:35Z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0x010100E595E181FA316E4CB223777B08F96716</vt:lpwstr>
  </property>
</Properties>
</file>